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6"/>
  </p:notesMasterIdLst>
  <p:handoutMasterIdLst>
    <p:handoutMasterId r:id="rId27"/>
  </p:handoutMasterIdLst>
  <p:sldIdLst>
    <p:sldId id="256" r:id="rId3"/>
    <p:sldId id="588" r:id="rId4"/>
    <p:sldId id="589" r:id="rId5"/>
    <p:sldId id="595" r:id="rId6"/>
    <p:sldId id="296" r:id="rId7"/>
    <p:sldId id="601" r:id="rId8"/>
    <p:sldId id="268" r:id="rId9"/>
    <p:sldId id="257" r:id="rId10"/>
    <p:sldId id="259" r:id="rId11"/>
    <p:sldId id="269" r:id="rId12"/>
    <p:sldId id="260" r:id="rId13"/>
    <p:sldId id="271" r:id="rId14"/>
    <p:sldId id="263" r:id="rId15"/>
    <p:sldId id="265" r:id="rId16"/>
    <p:sldId id="266" r:id="rId17"/>
    <p:sldId id="267" r:id="rId18"/>
    <p:sldId id="276" r:id="rId19"/>
    <p:sldId id="277" r:id="rId20"/>
    <p:sldId id="278" r:id="rId21"/>
    <p:sldId id="272" r:id="rId22"/>
    <p:sldId id="273" r:id="rId23"/>
    <p:sldId id="274" r:id="rId24"/>
    <p:sldId id="275"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6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ABCC740-A821-411D-82C6-15BD8D969186}" type="datetimeFigureOut">
              <a:rPr lang="fr-FR" smtClean="0"/>
              <a:t>10/01/2024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5EEFC78-F3FD-4095-BF3E-E1C8F0C65264}" type="slidenum">
              <a:rPr lang="fr-FR" smtClean="0"/>
              <a:t>‹N°›</a:t>
            </a:fld>
            <a:endParaRPr lang="fr-FR"/>
          </a:p>
        </p:txBody>
      </p:sp>
    </p:spTree>
    <p:extLst>
      <p:ext uri="{BB962C8B-B14F-4D97-AF65-F5344CB8AC3E}">
        <p14:creationId xmlns:p14="http://schemas.microsoft.com/office/powerpoint/2010/main" val="2238187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A37F57-66CC-402F-AD8C-FF7B7DE9FD4C}" type="datetimeFigureOut">
              <a:rPr lang="fr-FR" smtClean="0"/>
              <a:t>10/01/2024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FD5479-59B2-4369-A03A-A49841B8A3EB}" type="slidenum">
              <a:rPr lang="fr-FR" smtClean="0"/>
              <a:t>‹N°›</a:t>
            </a:fld>
            <a:endParaRPr lang="fr-FR"/>
          </a:p>
        </p:txBody>
      </p:sp>
    </p:spTree>
    <p:extLst>
      <p:ext uri="{BB962C8B-B14F-4D97-AF65-F5344CB8AC3E}">
        <p14:creationId xmlns:p14="http://schemas.microsoft.com/office/powerpoint/2010/main" val="18828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95827942-0C15-D3AD-B68A-7BD0ACDD1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55C2D3B8-9A23-4FF1-72DC-27497E1B2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13316" name="Espace réservé de l'en-tête 5">
            <a:extLst>
              <a:ext uri="{FF2B5EF4-FFF2-40B4-BE49-F238E27FC236}">
                <a16:creationId xmlns:a16="http://schemas.microsoft.com/office/drawing/2014/main" id="{545D0083-4592-DBCA-F59B-B18709D41A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LE LYCEE GENERAL ET TECHNOLOGIQUE - PANEL DES FORMATIONS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E649EE2-0429-4D7E-8AF9-EAEA9605C2AB}"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318243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649EE2-0429-4D7E-8AF9-EAEA9605C2AB}"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38177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649EE2-0429-4D7E-8AF9-EAEA9605C2AB}"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280516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3" y="1604841"/>
            <a:ext cx="10971684"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789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5" name="Titre 4"/>
          <p:cNvSpPr txBox="1">
            <a:spLocks noGrp="1"/>
          </p:cNvSpPr>
          <p:nvPr>
            <p:ph type="title" idx="4294967295"/>
          </p:nvPr>
        </p:nvSpPr>
        <p:spPr/>
        <p:txBody>
          <a:bodyPr/>
          <a:lstStyle>
            <a:lvl1pPr>
              <a:defRPr/>
            </a:lvl1pPr>
          </a:lstStyle>
          <a:p>
            <a:endParaRPr lang="fr-FR"/>
          </a:p>
        </p:txBody>
      </p:sp>
      <p:sp>
        <p:nvSpPr>
          <p:cNvPr id="6" name="Espace réservé du texte 5"/>
          <p:cNvSpPr txBox="1">
            <a:spLocks noGrp="1"/>
          </p:cNvSpPr>
          <p:nvPr>
            <p:ph type="body" idx="4294967295"/>
          </p:nvPr>
        </p:nvSpPr>
        <p:spPr>
          <a:xfrm>
            <a:off x="609600" y="1604521"/>
            <a:ext cx="10972320" cy="3977279"/>
          </a:xfrm>
        </p:spPr>
        <p:txBody>
          <a:bodyPr/>
          <a:lstStyle>
            <a:lvl1pPr hangingPunct="0">
              <a:spcAft>
                <a:spcPts val="1417"/>
              </a:spcAft>
              <a:defRPr>
                <a:latin typeface="Arial" pitchFamily="18"/>
              </a:defRPr>
            </a:lvl1pPr>
          </a:lstStyle>
          <a:p>
            <a:endParaRPr lang="fr-FR"/>
          </a:p>
        </p:txBody>
      </p:sp>
      <p:sp>
        <p:nvSpPr>
          <p:cNvPr id="4" name="Espace réservé de la date 1"/>
          <p:cNvSpPr txBox="1">
            <a:spLocks noGrp="1"/>
          </p:cNvSpPr>
          <p:nvPr>
            <p:ph type="dt" sz="half" idx="10"/>
          </p:nvPr>
        </p:nvSpPr>
        <p:spPr>
          <a:ln/>
        </p:spPr>
        <p:txBody>
          <a:bodyPr/>
          <a:lstStyle>
            <a:lvl1pPr>
              <a:defRPr/>
            </a:lvl1pPr>
          </a:lstStyle>
          <a:p>
            <a:pPr>
              <a:defRPr/>
            </a:pPr>
            <a:fld id="{FEDCDC73-352F-4CBC-82B6-3B2A017F208D}" type="datetime1">
              <a:rPr lang="fr-FR"/>
              <a:pPr>
                <a:defRPr/>
              </a:pPr>
              <a:t>10/01/2024</a:t>
            </a:fld>
            <a:endParaRPr/>
          </a:p>
        </p:txBody>
      </p:sp>
      <p:sp>
        <p:nvSpPr>
          <p:cNvPr id="7" name="Espace réservé du pied de page 2"/>
          <p:cNvSpPr txBox="1">
            <a:spLocks noGrp="1"/>
          </p:cNvSpPr>
          <p:nvPr>
            <p:ph type="ftr" sz="quarter" idx="11"/>
          </p:nvPr>
        </p:nvSpPr>
        <p:spPr>
          <a:ln/>
        </p:spPr>
        <p:txBody>
          <a:bodyPr/>
          <a:lstStyle>
            <a:lvl1pPr>
              <a:defRPr/>
            </a:lvl1pPr>
          </a:lstStyle>
          <a:p>
            <a:pPr>
              <a:defRPr/>
            </a:pPr>
            <a:endParaRPr/>
          </a:p>
        </p:txBody>
      </p:sp>
      <p:sp>
        <p:nvSpPr>
          <p:cNvPr id="8" name="Espace réservé du numéro de diapositive 3"/>
          <p:cNvSpPr txBox="1">
            <a:spLocks noGrp="1"/>
          </p:cNvSpPr>
          <p:nvPr>
            <p:ph type="sldNum" sz="quarter" idx="12"/>
          </p:nvPr>
        </p:nvSpPr>
        <p:spPr>
          <a:ln/>
        </p:spPr>
        <p:txBody>
          <a:bodyPr/>
          <a:lstStyle>
            <a:lvl1pPr>
              <a:defRPr/>
            </a:lvl1pPr>
          </a:lstStyle>
          <a:p>
            <a:pPr>
              <a:defRPr/>
            </a:pPr>
            <a:fld id="{934D6E78-8CEC-418A-B789-8C1706C21C80}" type="slidenum">
              <a:rPr/>
              <a:pPr>
                <a:defRPr/>
              </a:pPr>
              <a:t>‹N°›</a:t>
            </a:fld>
            <a:endParaRPr/>
          </a:p>
        </p:txBody>
      </p:sp>
    </p:spTree>
    <p:extLst>
      <p:ext uri="{BB962C8B-B14F-4D97-AF65-F5344CB8AC3E}">
        <p14:creationId xmlns:p14="http://schemas.microsoft.com/office/powerpoint/2010/main" val="580018434"/>
      </p:ext>
    </p:extLst>
  </p:cSld>
  <p:clrMapOvr>
    <a:masterClrMapping/>
  </p:clrMapOvr>
  <p:transition spd="slow"/>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A7127903-8F66-D4F9-962B-0C96827DBCC8}"/>
              </a:ext>
            </a:extLst>
          </p:cNvPr>
          <p:cNvSpPr>
            <a:spLocks noGrp="1"/>
          </p:cNvSpPr>
          <p:nvPr>
            <p:ph type="dt" sz="half" idx="10"/>
          </p:nvPr>
        </p:nvSpPr>
        <p:spPr/>
        <p:txBody>
          <a:bodyPr/>
          <a:lstStyle>
            <a:lvl1pPr>
              <a:defRPr/>
            </a:lvl1pPr>
          </a:lstStyle>
          <a:p>
            <a:pPr>
              <a:defRPr/>
            </a:pPr>
            <a:fld id="{FAFDE066-DBE3-4FFE-B9CE-4AEAD7132B6F}" type="datetime1">
              <a:rPr lang="fr-FR"/>
              <a:pPr>
                <a:defRPr/>
              </a:pPr>
              <a:t>10/01/2024</a:t>
            </a:fld>
            <a:endParaRPr lang="fr-FR"/>
          </a:p>
        </p:txBody>
      </p:sp>
      <p:sp>
        <p:nvSpPr>
          <p:cNvPr id="5" name="Espace réservé du pied de page 4">
            <a:extLst>
              <a:ext uri="{FF2B5EF4-FFF2-40B4-BE49-F238E27FC236}">
                <a16:creationId xmlns:a16="http://schemas.microsoft.com/office/drawing/2014/main" id="{57FAACA5-ECE8-6BB0-90C0-3880A80CADB3}"/>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6" name="Espace réservé du numéro de diapositive 5">
            <a:extLst>
              <a:ext uri="{FF2B5EF4-FFF2-40B4-BE49-F238E27FC236}">
                <a16:creationId xmlns:a16="http://schemas.microsoft.com/office/drawing/2014/main" id="{1351697B-A0AC-01CA-E820-85A086293350}"/>
              </a:ext>
            </a:extLst>
          </p:cNvPr>
          <p:cNvSpPr>
            <a:spLocks noGrp="1"/>
          </p:cNvSpPr>
          <p:nvPr>
            <p:ph type="sldNum" sz="quarter" idx="12"/>
          </p:nvPr>
        </p:nvSpPr>
        <p:spPr/>
        <p:txBody>
          <a:bodyPr/>
          <a:lstStyle>
            <a:lvl1pPr>
              <a:defRPr/>
            </a:lvl1pPr>
          </a:lstStyle>
          <a:p>
            <a:pPr>
              <a:defRPr/>
            </a:pPr>
            <a:fld id="{5A68C5CB-542E-4D2E-9C95-B534207CEB75}" type="slidenum">
              <a:rPr lang="fr-FR" altLang="fr-FR"/>
              <a:pPr>
                <a:defRPr/>
              </a:pPr>
              <a:t>‹N°›</a:t>
            </a:fld>
            <a:endParaRPr lang="fr-FR" altLang="fr-FR"/>
          </a:p>
        </p:txBody>
      </p:sp>
    </p:spTree>
    <p:extLst>
      <p:ext uri="{BB962C8B-B14F-4D97-AF65-F5344CB8AC3E}">
        <p14:creationId xmlns:p14="http://schemas.microsoft.com/office/powerpoint/2010/main" val="195032573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EA92E2-32F4-2CC4-78BC-C56F3D4BA815}"/>
              </a:ext>
            </a:extLst>
          </p:cNvPr>
          <p:cNvSpPr>
            <a:spLocks noGrp="1"/>
          </p:cNvSpPr>
          <p:nvPr>
            <p:ph type="dt" sz="half" idx="10"/>
          </p:nvPr>
        </p:nvSpPr>
        <p:spPr/>
        <p:txBody>
          <a:bodyPr/>
          <a:lstStyle>
            <a:lvl1pPr>
              <a:defRPr/>
            </a:lvl1pPr>
          </a:lstStyle>
          <a:p>
            <a:pPr>
              <a:defRPr/>
            </a:pPr>
            <a:fld id="{19C7125E-05D1-42D7-9303-2FB146DCEE91}" type="datetime1">
              <a:rPr lang="fr-FR"/>
              <a:pPr>
                <a:defRPr/>
              </a:pPr>
              <a:t>10/01/2024</a:t>
            </a:fld>
            <a:endParaRPr lang="fr-FR"/>
          </a:p>
        </p:txBody>
      </p:sp>
      <p:sp>
        <p:nvSpPr>
          <p:cNvPr id="5" name="Espace réservé du pied de page 4">
            <a:extLst>
              <a:ext uri="{FF2B5EF4-FFF2-40B4-BE49-F238E27FC236}">
                <a16:creationId xmlns:a16="http://schemas.microsoft.com/office/drawing/2014/main" id="{5C10EEEC-0397-3851-C7A7-0625B5C0E3AB}"/>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6" name="Espace réservé du numéro de diapositive 5">
            <a:extLst>
              <a:ext uri="{FF2B5EF4-FFF2-40B4-BE49-F238E27FC236}">
                <a16:creationId xmlns:a16="http://schemas.microsoft.com/office/drawing/2014/main" id="{E26C1D91-A838-F951-4183-FA8F4C74851A}"/>
              </a:ext>
            </a:extLst>
          </p:cNvPr>
          <p:cNvSpPr>
            <a:spLocks noGrp="1"/>
          </p:cNvSpPr>
          <p:nvPr>
            <p:ph type="sldNum" sz="quarter" idx="12"/>
          </p:nvPr>
        </p:nvSpPr>
        <p:spPr/>
        <p:txBody>
          <a:bodyPr/>
          <a:lstStyle>
            <a:lvl1pPr>
              <a:defRPr/>
            </a:lvl1pPr>
          </a:lstStyle>
          <a:p>
            <a:pPr>
              <a:defRPr/>
            </a:pPr>
            <a:fld id="{24365677-45DA-4B74-8746-0A020A72E06C}" type="slidenum">
              <a:rPr lang="fr-FR" altLang="fr-FR"/>
              <a:pPr>
                <a:defRPr/>
              </a:pPr>
              <a:t>‹N°›</a:t>
            </a:fld>
            <a:endParaRPr lang="fr-FR" altLang="fr-FR"/>
          </a:p>
        </p:txBody>
      </p:sp>
    </p:spTree>
    <p:extLst>
      <p:ext uri="{BB962C8B-B14F-4D97-AF65-F5344CB8AC3E}">
        <p14:creationId xmlns:p14="http://schemas.microsoft.com/office/powerpoint/2010/main" val="40024649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44CF55-77E9-352E-88C8-E329AF03CA17}"/>
              </a:ext>
            </a:extLst>
          </p:cNvPr>
          <p:cNvSpPr>
            <a:spLocks noGrp="1"/>
          </p:cNvSpPr>
          <p:nvPr>
            <p:ph type="dt" sz="half" idx="10"/>
          </p:nvPr>
        </p:nvSpPr>
        <p:spPr/>
        <p:txBody>
          <a:bodyPr/>
          <a:lstStyle>
            <a:lvl1pPr>
              <a:defRPr/>
            </a:lvl1pPr>
          </a:lstStyle>
          <a:p>
            <a:pPr>
              <a:defRPr/>
            </a:pPr>
            <a:fld id="{BCD5D1E5-7BC8-4902-9900-87C5E026988A}" type="datetime1">
              <a:rPr lang="fr-FR"/>
              <a:pPr>
                <a:defRPr/>
              </a:pPr>
              <a:t>10/01/2024</a:t>
            </a:fld>
            <a:endParaRPr lang="fr-FR"/>
          </a:p>
        </p:txBody>
      </p:sp>
      <p:sp>
        <p:nvSpPr>
          <p:cNvPr id="5" name="Espace réservé du pied de page 4">
            <a:extLst>
              <a:ext uri="{FF2B5EF4-FFF2-40B4-BE49-F238E27FC236}">
                <a16:creationId xmlns:a16="http://schemas.microsoft.com/office/drawing/2014/main" id="{53A39646-0EF3-6B1F-B15E-A23E75364B8E}"/>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6" name="Espace réservé du numéro de diapositive 5">
            <a:extLst>
              <a:ext uri="{FF2B5EF4-FFF2-40B4-BE49-F238E27FC236}">
                <a16:creationId xmlns:a16="http://schemas.microsoft.com/office/drawing/2014/main" id="{5DA510BB-92D6-C95D-06D9-B6EC8C6BB1B1}"/>
              </a:ext>
            </a:extLst>
          </p:cNvPr>
          <p:cNvSpPr>
            <a:spLocks noGrp="1"/>
          </p:cNvSpPr>
          <p:nvPr>
            <p:ph type="sldNum" sz="quarter" idx="12"/>
          </p:nvPr>
        </p:nvSpPr>
        <p:spPr/>
        <p:txBody>
          <a:bodyPr/>
          <a:lstStyle>
            <a:lvl1pPr>
              <a:defRPr/>
            </a:lvl1pPr>
          </a:lstStyle>
          <a:p>
            <a:pPr>
              <a:defRPr/>
            </a:pPr>
            <a:fld id="{5219FFFA-BDFE-42AB-B9F3-465F317F4BD2}" type="slidenum">
              <a:rPr lang="fr-FR" altLang="fr-FR"/>
              <a:pPr>
                <a:defRPr/>
              </a:pPr>
              <a:t>‹N°›</a:t>
            </a:fld>
            <a:endParaRPr lang="fr-FR" altLang="fr-FR"/>
          </a:p>
        </p:txBody>
      </p:sp>
    </p:spTree>
    <p:extLst>
      <p:ext uri="{BB962C8B-B14F-4D97-AF65-F5344CB8AC3E}">
        <p14:creationId xmlns:p14="http://schemas.microsoft.com/office/powerpoint/2010/main" val="143624157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40D21532-93D0-754B-7AC1-D24348745094}"/>
              </a:ext>
            </a:extLst>
          </p:cNvPr>
          <p:cNvSpPr>
            <a:spLocks noGrp="1"/>
          </p:cNvSpPr>
          <p:nvPr>
            <p:ph type="dt" sz="half" idx="10"/>
          </p:nvPr>
        </p:nvSpPr>
        <p:spPr/>
        <p:txBody>
          <a:bodyPr/>
          <a:lstStyle>
            <a:lvl1pPr>
              <a:defRPr/>
            </a:lvl1pPr>
          </a:lstStyle>
          <a:p>
            <a:pPr>
              <a:defRPr/>
            </a:pPr>
            <a:fld id="{6FDF6FF5-CF7A-4EC1-94E4-A45DB3EA079B}" type="datetime1">
              <a:rPr lang="fr-FR"/>
              <a:pPr>
                <a:defRPr/>
              </a:pPr>
              <a:t>10/01/2024</a:t>
            </a:fld>
            <a:endParaRPr lang="fr-FR"/>
          </a:p>
        </p:txBody>
      </p:sp>
      <p:sp>
        <p:nvSpPr>
          <p:cNvPr id="6" name="Espace réservé du pied de page 4">
            <a:extLst>
              <a:ext uri="{FF2B5EF4-FFF2-40B4-BE49-F238E27FC236}">
                <a16:creationId xmlns:a16="http://schemas.microsoft.com/office/drawing/2014/main" id="{28AD14D3-1142-7CF2-BC7D-96EEB0715DCC}"/>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7" name="Espace réservé du numéro de diapositive 5">
            <a:extLst>
              <a:ext uri="{FF2B5EF4-FFF2-40B4-BE49-F238E27FC236}">
                <a16:creationId xmlns:a16="http://schemas.microsoft.com/office/drawing/2014/main" id="{BC182825-8D1F-CC95-A92A-CF18FB0BE8C3}"/>
              </a:ext>
            </a:extLst>
          </p:cNvPr>
          <p:cNvSpPr>
            <a:spLocks noGrp="1"/>
          </p:cNvSpPr>
          <p:nvPr>
            <p:ph type="sldNum" sz="quarter" idx="12"/>
          </p:nvPr>
        </p:nvSpPr>
        <p:spPr/>
        <p:txBody>
          <a:bodyPr/>
          <a:lstStyle>
            <a:lvl1pPr>
              <a:defRPr/>
            </a:lvl1pPr>
          </a:lstStyle>
          <a:p>
            <a:pPr>
              <a:defRPr/>
            </a:pPr>
            <a:fld id="{2FD73A7E-DE6C-4347-A587-E8F3C7722AB4}" type="slidenum">
              <a:rPr lang="fr-FR" altLang="fr-FR"/>
              <a:pPr>
                <a:defRPr/>
              </a:pPr>
              <a:t>‹N°›</a:t>
            </a:fld>
            <a:endParaRPr lang="fr-FR" altLang="fr-FR"/>
          </a:p>
        </p:txBody>
      </p:sp>
    </p:spTree>
    <p:extLst>
      <p:ext uri="{BB962C8B-B14F-4D97-AF65-F5344CB8AC3E}">
        <p14:creationId xmlns:p14="http://schemas.microsoft.com/office/powerpoint/2010/main" val="338302216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2A4B868-15B0-F5A4-A6AC-4DB583FA60FE}"/>
              </a:ext>
            </a:extLst>
          </p:cNvPr>
          <p:cNvSpPr>
            <a:spLocks noGrp="1"/>
          </p:cNvSpPr>
          <p:nvPr>
            <p:ph type="dt" sz="half" idx="10"/>
          </p:nvPr>
        </p:nvSpPr>
        <p:spPr/>
        <p:txBody>
          <a:bodyPr/>
          <a:lstStyle>
            <a:lvl1pPr>
              <a:defRPr/>
            </a:lvl1pPr>
          </a:lstStyle>
          <a:p>
            <a:pPr>
              <a:defRPr/>
            </a:pPr>
            <a:fld id="{65B1F52A-2BF9-4F6E-A8A4-88141446F98D}" type="datetime1">
              <a:rPr lang="fr-FR"/>
              <a:pPr>
                <a:defRPr/>
              </a:pPr>
              <a:t>10/01/2024</a:t>
            </a:fld>
            <a:endParaRPr lang="fr-FR"/>
          </a:p>
        </p:txBody>
      </p:sp>
      <p:sp>
        <p:nvSpPr>
          <p:cNvPr id="8" name="Espace réservé du pied de page 4">
            <a:extLst>
              <a:ext uri="{FF2B5EF4-FFF2-40B4-BE49-F238E27FC236}">
                <a16:creationId xmlns:a16="http://schemas.microsoft.com/office/drawing/2014/main" id="{B32A0232-F8E4-8570-92A9-7EE12E4AA409}"/>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9" name="Espace réservé du numéro de diapositive 5">
            <a:extLst>
              <a:ext uri="{FF2B5EF4-FFF2-40B4-BE49-F238E27FC236}">
                <a16:creationId xmlns:a16="http://schemas.microsoft.com/office/drawing/2014/main" id="{1FFB5AA3-85B0-28BC-A53A-3D87642DD094}"/>
              </a:ext>
            </a:extLst>
          </p:cNvPr>
          <p:cNvSpPr>
            <a:spLocks noGrp="1"/>
          </p:cNvSpPr>
          <p:nvPr>
            <p:ph type="sldNum" sz="quarter" idx="12"/>
          </p:nvPr>
        </p:nvSpPr>
        <p:spPr/>
        <p:txBody>
          <a:bodyPr/>
          <a:lstStyle>
            <a:lvl1pPr>
              <a:defRPr/>
            </a:lvl1pPr>
          </a:lstStyle>
          <a:p>
            <a:pPr>
              <a:defRPr/>
            </a:pPr>
            <a:fld id="{FF8BE6A0-39F1-4F0D-81CF-983D2E1DAD3F}" type="slidenum">
              <a:rPr lang="fr-FR" altLang="fr-FR"/>
              <a:pPr>
                <a:defRPr/>
              </a:pPr>
              <a:t>‹N°›</a:t>
            </a:fld>
            <a:endParaRPr lang="fr-FR" altLang="fr-FR"/>
          </a:p>
        </p:txBody>
      </p:sp>
    </p:spTree>
    <p:extLst>
      <p:ext uri="{BB962C8B-B14F-4D97-AF65-F5344CB8AC3E}">
        <p14:creationId xmlns:p14="http://schemas.microsoft.com/office/powerpoint/2010/main" val="3509935669"/>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D25A9219-6F55-17F2-BBA7-05CC7E0CC6F4}"/>
              </a:ext>
            </a:extLst>
          </p:cNvPr>
          <p:cNvSpPr>
            <a:spLocks noGrp="1"/>
          </p:cNvSpPr>
          <p:nvPr>
            <p:ph type="dt" sz="half" idx="10"/>
          </p:nvPr>
        </p:nvSpPr>
        <p:spPr/>
        <p:txBody>
          <a:bodyPr/>
          <a:lstStyle>
            <a:lvl1pPr>
              <a:defRPr/>
            </a:lvl1pPr>
          </a:lstStyle>
          <a:p>
            <a:pPr>
              <a:defRPr/>
            </a:pPr>
            <a:fld id="{F70E9009-9FBE-46B1-AEA2-7598E1B51E1B}" type="datetime1">
              <a:rPr lang="fr-FR"/>
              <a:pPr>
                <a:defRPr/>
              </a:pPr>
              <a:t>10/01/2024</a:t>
            </a:fld>
            <a:endParaRPr lang="fr-FR"/>
          </a:p>
        </p:txBody>
      </p:sp>
      <p:sp>
        <p:nvSpPr>
          <p:cNvPr id="4" name="Espace réservé du pied de page 4">
            <a:extLst>
              <a:ext uri="{FF2B5EF4-FFF2-40B4-BE49-F238E27FC236}">
                <a16:creationId xmlns:a16="http://schemas.microsoft.com/office/drawing/2014/main" id="{95D7BD5F-830A-1582-EB60-B3925AFFF049}"/>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5" name="Espace réservé du numéro de diapositive 5">
            <a:extLst>
              <a:ext uri="{FF2B5EF4-FFF2-40B4-BE49-F238E27FC236}">
                <a16:creationId xmlns:a16="http://schemas.microsoft.com/office/drawing/2014/main" id="{277B0D67-2276-C6DC-7445-A975C0EE4C49}"/>
              </a:ext>
            </a:extLst>
          </p:cNvPr>
          <p:cNvSpPr>
            <a:spLocks noGrp="1"/>
          </p:cNvSpPr>
          <p:nvPr>
            <p:ph type="sldNum" sz="quarter" idx="12"/>
          </p:nvPr>
        </p:nvSpPr>
        <p:spPr/>
        <p:txBody>
          <a:bodyPr/>
          <a:lstStyle>
            <a:lvl1pPr>
              <a:defRPr/>
            </a:lvl1pPr>
          </a:lstStyle>
          <a:p>
            <a:pPr>
              <a:defRPr/>
            </a:pPr>
            <a:fld id="{EEF9BDA9-8E55-4DEC-BD39-E24CEC4FF064}" type="slidenum">
              <a:rPr lang="fr-FR" altLang="fr-FR"/>
              <a:pPr>
                <a:defRPr/>
              </a:pPr>
              <a:t>‹N°›</a:t>
            </a:fld>
            <a:endParaRPr lang="fr-FR" altLang="fr-FR"/>
          </a:p>
        </p:txBody>
      </p:sp>
    </p:spTree>
    <p:extLst>
      <p:ext uri="{BB962C8B-B14F-4D97-AF65-F5344CB8AC3E}">
        <p14:creationId xmlns:p14="http://schemas.microsoft.com/office/powerpoint/2010/main" val="22905203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649EE2-0429-4D7E-8AF9-EAEA9605C2AB}"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1412753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2C78579-8E0F-02D8-2254-8000F6971FAE}"/>
              </a:ext>
            </a:extLst>
          </p:cNvPr>
          <p:cNvSpPr>
            <a:spLocks noGrp="1"/>
          </p:cNvSpPr>
          <p:nvPr>
            <p:ph type="dt" sz="half" idx="10"/>
          </p:nvPr>
        </p:nvSpPr>
        <p:spPr/>
        <p:txBody>
          <a:bodyPr/>
          <a:lstStyle>
            <a:lvl1pPr>
              <a:defRPr/>
            </a:lvl1pPr>
          </a:lstStyle>
          <a:p>
            <a:pPr>
              <a:defRPr/>
            </a:pPr>
            <a:fld id="{5F71FC69-E6A4-42CC-A037-B4E89CA5E6D4}" type="datetime1">
              <a:rPr lang="fr-FR"/>
              <a:pPr>
                <a:defRPr/>
              </a:pPr>
              <a:t>10/01/2024</a:t>
            </a:fld>
            <a:endParaRPr lang="fr-FR"/>
          </a:p>
        </p:txBody>
      </p:sp>
      <p:sp>
        <p:nvSpPr>
          <p:cNvPr id="3" name="Espace réservé du pied de page 4">
            <a:extLst>
              <a:ext uri="{FF2B5EF4-FFF2-40B4-BE49-F238E27FC236}">
                <a16:creationId xmlns:a16="http://schemas.microsoft.com/office/drawing/2014/main" id="{1D94F3AB-7FAF-2243-496F-D940270A4803}"/>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4" name="Espace réservé du numéro de diapositive 5">
            <a:extLst>
              <a:ext uri="{FF2B5EF4-FFF2-40B4-BE49-F238E27FC236}">
                <a16:creationId xmlns:a16="http://schemas.microsoft.com/office/drawing/2014/main" id="{606E6CB4-9691-9812-C56A-0595DC6E2FD7}"/>
              </a:ext>
            </a:extLst>
          </p:cNvPr>
          <p:cNvSpPr>
            <a:spLocks noGrp="1"/>
          </p:cNvSpPr>
          <p:nvPr>
            <p:ph type="sldNum" sz="quarter" idx="12"/>
          </p:nvPr>
        </p:nvSpPr>
        <p:spPr/>
        <p:txBody>
          <a:bodyPr/>
          <a:lstStyle>
            <a:lvl1pPr>
              <a:defRPr/>
            </a:lvl1pPr>
          </a:lstStyle>
          <a:p>
            <a:pPr>
              <a:defRPr/>
            </a:pPr>
            <a:fld id="{051E1CFE-B3B7-4C0B-A917-19D16710B280}" type="slidenum">
              <a:rPr lang="fr-FR" altLang="fr-FR"/>
              <a:pPr>
                <a:defRPr/>
              </a:pPr>
              <a:t>‹N°›</a:t>
            </a:fld>
            <a:endParaRPr lang="fr-FR" altLang="fr-FR"/>
          </a:p>
        </p:txBody>
      </p:sp>
    </p:spTree>
    <p:extLst>
      <p:ext uri="{BB962C8B-B14F-4D97-AF65-F5344CB8AC3E}">
        <p14:creationId xmlns:p14="http://schemas.microsoft.com/office/powerpoint/2010/main" val="2324790700"/>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27860A4-4EAB-1E9A-D2F0-44751C9E2D12}"/>
              </a:ext>
            </a:extLst>
          </p:cNvPr>
          <p:cNvSpPr>
            <a:spLocks noGrp="1"/>
          </p:cNvSpPr>
          <p:nvPr>
            <p:ph type="dt" sz="half" idx="10"/>
          </p:nvPr>
        </p:nvSpPr>
        <p:spPr/>
        <p:txBody>
          <a:bodyPr/>
          <a:lstStyle>
            <a:lvl1pPr>
              <a:defRPr/>
            </a:lvl1pPr>
          </a:lstStyle>
          <a:p>
            <a:pPr>
              <a:defRPr/>
            </a:pPr>
            <a:fld id="{B99DCDC5-B095-4077-92D6-D6BA839B6FC9}" type="datetime1">
              <a:rPr lang="fr-FR"/>
              <a:pPr>
                <a:defRPr/>
              </a:pPr>
              <a:t>10/01/2024</a:t>
            </a:fld>
            <a:endParaRPr lang="fr-FR"/>
          </a:p>
        </p:txBody>
      </p:sp>
      <p:sp>
        <p:nvSpPr>
          <p:cNvPr id="6" name="Espace réservé du pied de page 4">
            <a:extLst>
              <a:ext uri="{FF2B5EF4-FFF2-40B4-BE49-F238E27FC236}">
                <a16:creationId xmlns:a16="http://schemas.microsoft.com/office/drawing/2014/main" id="{479ACEE0-DCAA-69BD-9E38-7F804652E91C}"/>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7" name="Espace réservé du numéro de diapositive 5">
            <a:extLst>
              <a:ext uri="{FF2B5EF4-FFF2-40B4-BE49-F238E27FC236}">
                <a16:creationId xmlns:a16="http://schemas.microsoft.com/office/drawing/2014/main" id="{8E22146E-392D-ED52-B360-50A7170A6EB3}"/>
              </a:ext>
            </a:extLst>
          </p:cNvPr>
          <p:cNvSpPr>
            <a:spLocks noGrp="1"/>
          </p:cNvSpPr>
          <p:nvPr>
            <p:ph type="sldNum" sz="quarter" idx="12"/>
          </p:nvPr>
        </p:nvSpPr>
        <p:spPr/>
        <p:txBody>
          <a:bodyPr/>
          <a:lstStyle>
            <a:lvl1pPr>
              <a:defRPr/>
            </a:lvl1pPr>
          </a:lstStyle>
          <a:p>
            <a:pPr>
              <a:defRPr/>
            </a:pPr>
            <a:fld id="{ABDF930B-BF0E-46FE-ACC2-D09132672A82}" type="slidenum">
              <a:rPr lang="fr-FR" altLang="fr-FR"/>
              <a:pPr>
                <a:defRPr/>
              </a:pPr>
              <a:t>‹N°›</a:t>
            </a:fld>
            <a:endParaRPr lang="fr-FR" altLang="fr-FR"/>
          </a:p>
        </p:txBody>
      </p:sp>
    </p:spTree>
    <p:extLst>
      <p:ext uri="{BB962C8B-B14F-4D97-AF65-F5344CB8AC3E}">
        <p14:creationId xmlns:p14="http://schemas.microsoft.com/office/powerpoint/2010/main" val="291786689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13FFCEA-BA27-D954-5558-A94D11A3E1A1}"/>
              </a:ext>
            </a:extLst>
          </p:cNvPr>
          <p:cNvSpPr>
            <a:spLocks noGrp="1"/>
          </p:cNvSpPr>
          <p:nvPr>
            <p:ph type="dt" sz="half" idx="10"/>
          </p:nvPr>
        </p:nvSpPr>
        <p:spPr/>
        <p:txBody>
          <a:bodyPr/>
          <a:lstStyle>
            <a:lvl1pPr>
              <a:defRPr/>
            </a:lvl1pPr>
          </a:lstStyle>
          <a:p>
            <a:pPr>
              <a:defRPr/>
            </a:pPr>
            <a:fld id="{829F4E31-5012-4A20-9342-CE3E4A51F920}" type="datetime1">
              <a:rPr lang="fr-FR"/>
              <a:pPr>
                <a:defRPr/>
              </a:pPr>
              <a:t>10/01/2024</a:t>
            </a:fld>
            <a:endParaRPr lang="fr-FR"/>
          </a:p>
        </p:txBody>
      </p:sp>
      <p:sp>
        <p:nvSpPr>
          <p:cNvPr id="6" name="Espace réservé du pied de page 4">
            <a:extLst>
              <a:ext uri="{FF2B5EF4-FFF2-40B4-BE49-F238E27FC236}">
                <a16:creationId xmlns:a16="http://schemas.microsoft.com/office/drawing/2014/main" id="{8E7A4E68-0F13-219D-8343-AA95F2A9D7C3}"/>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7" name="Espace réservé du numéro de diapositive 5">
            <a:extLst>
              <a:ext uri="{FF2B5EF4-FFF2-40B4-BE49-F238E27FC236}">
                <a16:creationId xmlns:a16="http://schemas.microsoft.com/office/drawing/2014/main" id="{19BABD70-C2B6-9339-6E46-307A2B376904}"/>
              </a:ext>
            </a:extLst>
          </p:cNvPr>
          <p:cNvSpPr>
            <a:spLocks noGrp="1"/>
          </p:cNvSpPr>
          <p:nvPr>
            <p:ph type="sldNum" sz="quarter" idx="12"/>
          </p:nvPr>
        </p:nvSpPr>
        <p:spPr/>
        <p:txBody>
          <a:bodyPr/>
          <a:lstStyle>
            <a:lvl1pPr>
              <a:defRPr/>
            </a:lvl1pPr>
          </a:lstStyle>
          <a:p>
            <a:pPr>
              <a:defRPr/>
            </a:pPr>
            <a:fld id="{827E6F9C-9598-492D-9FCD-7CECA20BB141}" type="slidenum">
              <a:rPr lang="fr-FR" altLang="fr-FR"/>
              <a:pPr>
                <a:defRPr/>
              </a:pPr>
              <a:t>‹N°›</a:t>
            </a:fld>
            <a:endParaRPr lang="fr-FR" altLang="fr-FR"/>
          </a:p>
        </p:txBody>
      </p:sp>
    </p:spTree>
    <p:extLst>
      <p:ext uri="{BB962C8B-B14F-4D97-AF65-F5344CB8AC3E}">
        <p14:creationId xmlns:p14="http://schemas.microsoft.com/office/powerpoint/2010/main" val="26066787"/>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580121-7422-3A40-E418-D8F1761B10BF}"/>
              </a:ext>
            </a:extLst>
          </p:cNvPr>
          <p:cNvSpPr>
            <a:spLocks noGrp="1"/>
          </p:cNvSpPr>
          <p:nvPr>
            <p:ph type="dt" sz="half" idx="10"/>
          </p:nvPr>
        </p:nvSpPr>
        <p:spPr/>
        <p:txBody>
          <a:bodyPr/>
          <a:lstStyle>
            <a:lvl1pPr>
              <a:defRPr/>
            </a:lvl1pPr>
          </a:lstStyle>
          <a:p>
            <a:pPr>
              <a:defRPr/>
            </a:pPr>
            <a:fld id="{8006722A-0CFE-49BE-9960-DE44EC51BD19}" type="datetime1">
              <a:rPr lang="fr-FR"/>
              <a:pPr>
                <a:defRPr/>
              </a:pPr>
              <a:t>10/01/2024</a:t>
            </a:fld>
            <a:endParaRPr lang="fr-FR"/>
          </a:p>
        </p:txBody>
      </p:sp>
      <p:sp>
        <p:nvSpPr>
          <p:cNvPr id="5" name="Espace réservé du pied de page 4">
            <a:extLst>
              <a:ext uri="{FF2B5EF4-FFF2-40B4-BE49-F238E27FC236}">
                <a16:creationId xmlns:a16="http://schemas.microsoft.com/office/drawing/2014/main" id="{6FC7707E-F427-3609-C7F8-30522082274D}"/>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6" name="Espace réservé du numéro de diapositive 5">
            <a:extLst>
              <a:ext uri="{FF2B5EF4-FFF2-40B4-BE49-F238E27FC236}">
                <a16:creationId xmlns:a16="http://schemas.microsoft.com/office/drawing/2014/main" id="{A68BCDF4-2582-353D-FA45-37AD95997287}"/>
              </a:ext>
            </a:extLst>
          </p:cNvPr>
          <p:cNvSpPr>
            <a:spLocks noGrp="1"/>
          </p:cNvSpPr>
          <p:nvPr>
            <p:ph type="sldNum" sz="quarter" idx="12"/>
          </p:nvPr>
        </p:nvSpPr>
        <p:spPr/>
        <p:txBody>
          <a:bodyPr/>
          <a:lstStyle>
            <a:lvl1pPr>
              <a:defRPr/>
            </a:lvl1pPr>
          </a:lstStyle>
          <a:p>
            <a:pPr>
              <a:defRPr/>
            </a:pPr>
            <a:fld id="{8432CF0E-DEEA-46A7-B78F-EDB1FDBC6822}" type="slidenum">
              <a:rPr lang="fr-FR" altLang="fr-FR"/>
              <a:pPr>
                <a:defRPr/>
              </a:pPr>
              <a:t>‹N°›</a:t>
            </a:fld>
            <a:endParaRPr lang="fr-FR" altLang="fr-FR"/>
          </a:p>
        </p:txBody>
      </p:sp>
    </p:spTree>
    <p:extLst>
      <p:ext uri="{BB962C8B-B14F-4D97-AF65-F5344CB8AC3E}">
        <p14:creationId xmlns:p14="http://schemas.microsoft.com/office/powerpoint/2010/main" val="269025605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3FF6D7-1692-A6DC-FD6E-41A2D0BF0ACB}"/>
              </a:ext>
            </a:extLst>
          </p:cNvPr>
          <p:cNvSpPr>
            <a:spLocks noGrp="1"/>
          </p:cNvSpPr>
          <p:nvPr>
            <p:ph type="dt" sz="half" idx="10"/>
          </p:nvPr>
        </p:nvSpPr>
        <p:spPr/>
        <p:txBody>
          <a:bodyPr/>
          <a:lstStyle>
            <a:lvl1pPr>
              <a:defRPr/>
            </a:lvl1pPr>
          </a:lstStyle>
          <a:p>
            <a:pPr>
              <a:defRPr/>
            </a:pPr>
            <a:fld id="{4ED3C442-91F8-4CA6-B383-76BD99471343}" type="datetime1">
              <a:rPr lang="fr-FR"/>
              <a:pPr>
                <a:defRPr/>
              </a:pPr>
              <a:t>10/01/2024</a:t>
            </a:fld>
            <a:endParaRPr lang="fr-FR"/>
          </a:p>
        </p:txBody>
      </p:sp>
      <p:sp>
        <p:nvSpPr>
          <p:cNvPr id="5" name="Espace réservé du pied de page 4">
            <a:extLst>
              <a:ext uri="{FF2B5EF4-FFF2-40B4-BE49-F238E27FC236}">
                <a16:creationId xmlns:a16="http://schemas.microsoft.com/office/drawing/2014/main" id="{09E5A60D-6951-5E16-5C4D-6FA7259E7620}"/>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6" name="Espace réservé du numéro de diapositive 5">
            <a:extLst>
              <a:ext uri="{FF2B5EF4-FFF2-40B4-BE49-F238E27FC236}">
                <a16:creationId xmlns:a16="http://schemas.microsoft.com/office/drawing/2014/main" id="{C13E34CC-6359-4C69-DAC0-99619C91AA3F}"/>
              </a:ext>
            </a:extLst>
          </p:cNvPr>
          <p:cNvSpPr>
            <a:spLocks noGrp="1"/>
          </p:cNvSpPr>
          <p:nvPr>
            <p:ph type="sldNum" sz="quarter" idx="12"/>
          </p:nvPr>
        </p:nvSpPr>
        <p:spPr/>
        <p:txBody>
          <a:bodyPr/>
          <a:lstStyle>
            <a:lvl1pPr>
              <a:defRPr/>
            </a:lvl1pPr>
          </a:lstStyle>
          <a:p>
            <a:pPr>
              <a:defRPr/>
            </a:pPr>
            <a:fld id="{2A69750B-535B-46A2-A30E-4A06502453ED}" type="slidenum">
              <a:rPr lang="fr-FR" altLang="fr-FR"/>
              <a:pPr>
                <a:defRPr/>
              </a:pPr>
              <a:t>‹N°›</a:t>
            </a:fld>
            <a:endParaRPr lang="fr-FR" altLang="fr-FR"/>
          </a:p>
        </p:txBody>
      </p:sp>
    </p:spTree>
    <p:extLst>
      <p:ext uri="{BB962C8B-B14F-4D97-AF65-F5344CB8AC3E}">
        <p14:creationId xmlns:p14="http://schemas.microsoft.com/office/powerpoint/2010/main" val="113870888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grpSp>
        <p:nvGrpSpPr>
          <p:cNvPr id="2" name="Groupe 6">
            <a:extLst>
              <a:ext uri="{FF2B5EF4-FFF2-40B4-BE49-F238E27FC236}">
                <a16:creationId xmlns:a16="http://schemas.microsoft.com/office/drawing/2014/main" id="{31134793-489A-4948-C655-AC00AFED44D7}"/>
              </a:ext>
            </a:extLst>
          </p:cNvPr>
          <p:cNvGrpSpPr>
            <a:grpSpLocks/>
          </p:cNvGrpSpPr>
          <p:nvPr userDrawn="1"/>
        </p:nvGrpSpPr>
        <p:grpSpPr bwMode="auto">
          <a:xfrm>
            <a:off x="520700" y="357189"/>
            <a:ext cx="10627784" cy="966787"/>
            <a:chOff x="390525" y="357188"/>
            <a:chExt cx="7970838" cy="966787"/>
          </a:xfrm>
        </p:grpSpPr>
        <p:pic>
          <p:nvPicPr>
            <p:cNvPr id="3" name="Image 3" descr="D:\Mes documents\@ANNEE 2008-2009\bassin\@lycée de l'Albanais\mini-lac_annecy.jpg">
              <a:extLst>
                <a:ext uri="{FF2B5EF4-FFF2-40B4-BE49-F238E27FC236}">
                  <a16:creationId xmlns:a16="http://schemas.microsoft.com/office/drawing/2014/main" id="{C57259E4-C136-85D4-2BE9-9DEA2E844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357188"/>
              <a:ext cx="646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descr="D:\Mes documents\@ANNEE 2008-2009\bassin\cooltext402085919MouseOver.png">
              <a:extLst>
                <a:ext uri="{FF2B5EF4-FFF2-40B4-BE49-F238E27FC236}">
                  <a16:creationId xmlns:a16="http://schemas.microsoft.com/office/drawing/2014/main" id="{97A8C488-3DB4-09BC-E7D8-929ED76CD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571500"/>
              <a:ext cx="4400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a:extLst>
                <a:ext uri="{FF2B5EF4-FFF2-40B4-BE49-F238E27FC236}">
                  <a16:creationId xmlns:a16="http://schemas.microsoft.com/office/drawing/2014/main" id="{933EA9C6-8ED9-9724-802C-D4EAAF0CA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381000"/>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Espace réservé de la date 3">
            <a:extLst>
              <a:ext uri="{FF2B5EF4-FFF2-40B4-BE49-F238E27FC236}">
                <a16:creationId xmlns:a16="http://schemas.microsoft.com/office/drawing/2014/main" id="{86A4E79F-3603-118D-94F5-0906FC00D04C}"/>
              </a:ext>
            </a:extLst>
          </p:cNvPr>
          <p:cNvSpPr>
            <a:spLocks noGrp="1"/>
          </p:cNvSpPr>
          <p:nvPr>
            <p:ph type="dt" sz="half" idx="10"/>
          </p:nvPr>
        </p:nvSpPr>
        <p:spPr/>
        <p:txBody>
          <a:bodyPr/>
          <a:lstStyle>
            <a:lvl1pPr>
              <a:defRPr/>
            </a:lvl1pPr>
          </a:lstStyle>
          <a:p>
            <a:pPr>
              <a:defRPr/>
            </a:pPr>
            <a:fld id="{499E5110-816E-4F46-BBB5-37DCB2FB8BEA}" type="datetime1">
              <a:rPr lang="fr-FR"/>
              <a:pPr>
                <a:defRPr/>
              </a:pPr>
              <a:t>10/01/2024</a:t>
            </a:fld>
            <a:endParaRPr lang="fr-FR"/>
          </a:p>
        </p:txBody>
      </p:sp>
      <p:sp>
        <p:nvSpPr>
          <p:cNvPr id="7" name="Espace réservé du pied de page 4">
            <a:extLst>
              <a:ext uri="{FF2B5EF4-FFF2-40B4-BE49-F238E27FC236}">
                <a16:creationId xmlns:a16="http://schemas.microsoft.com/office/drawing/2014/main" id="{28CE9269-6680-F8FF-6085-14E678256B7D}"/>
              </a:ext>
            </a:extLst>
          </p:cNvPr>
          <p:cNvSpPr>
            <a:spLocks noGrp="1"/>
          </p:cNvSpPr>
          <p:nvPr>
            <p:ph type="ftr" sz="quarter" idx="11"/>
          </p:nvPr>
        </p:nvSpPr>
        <p:spPr/>
        <p:txBody>
          <a:bodyPr/>
          <a:lstStyle>
            <a:lvl1pPr>
              <a:defRPr/>
            </a:lvl1pPr>
          </a:lstStyle>
          <a:p>
            <a:pPr>
              <a:defRPr/>
            </a:pPr>
            <a:r>
              <a:rPr lang="fr-FR"/>
              <a:t>RUMILLY  -  VENDREDI 26 NOVEMBRE 2010</a:t>
            </a:r>
          </a:p>
        </p:txBody>
      </p:sp>
      <p:sp>
        <p:nvSpPr>
          <p:cNvPr id="8" name="Espace réservé du numéro de diapositive 5">
            <a:extLst>
              <a:ext uri="{FF2B5EF4-FFF2-40B4-BE49-F238E27FC236}">
                <a16:creationId xmlns:a16="http://schemas.microsoft.com/office/drawing/2014/main" id="{371324E0-DB46-3177-9192-BE8247B974B2}"/>
              </a:ext>
            </a:extLst>
          </p:cNvPr>
          <p:cNvSpPr>
            <a:spLocks noGrp="1"/>
          </p:cNvSpPr>
          <p:nvPr>
            <p:ph type="sldNum" sz="quarter" idx="12"/>
          </p:nvPr>
        </p:nvSpPr>
        <p:spPr/>
        <p:txBody>
          <a:bodyPr/>
          <a:lstStyle>
            <a:lvl1pPr>
              <a:defRPr/>
            </a:lvl1pPr>
          </a:lstStyle>
          <a:p>
            <a:pPr>
              <a:defRPr/>
            </a:pPr>
            <a:fld id="{06ED5F1D-79D6-4993-9ED1-85D305FAADF3}" type="slidenum">
              <a:rPr lang="fr-FR" altLang="fr-FR"/>
              <a:pPr>
                <a:defRPr/>
              </a:pPr>
              <a:t>‹N°›</a:t>
            </a:fld>
            <a:endParaRPr lang="fr-FR" altLang="fr-FR"/>
          </a:p>
        </p:txBody>
      </p:sp>
    </p:spTree>
    <p:extLst>
      <p:ext uri="{BB962C8B-B14F-4D97-AF65-F5344CB8AC3E}">
        <p14:creationId xmlns:p14="http://schemas.microsoft.com/office/powerpoint/2010/main" val="1366369035"/>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lstStyle/>
          <a:p>
            <a:endParaRPr/>
          </a:p>
        </p:txBody>
      </p:sp>
      <p:sp>
        <p:nvSpPr>
          <p:cNvPr id="6" name="PlaceHolder 2"/>
          <p:cNvSpPr>
            <a:spLocks noGrp="1"/>
          </p:cNvSpPr>
          <p:nvPr>
            <p:ph type="subTitle"/>
          </p:nvPr>
        </p:nvSpPr>
        <p:spPr>
          <a:xfrm>
            <a:off x="609563" y="1604841"/>
            <a:ext cx="10971684" cy="3977484"/>
          </a:xfrm>
          <a:prstGeom prst="rect">
            <a:avLst/>
          </a:prstGeom>
        </p:spPr>
        <p:txBody>
          <a:bodyPr lIns="0" tIns="0" rIns="0" bIns="0" anchor="ctr"/>
          <a:lstStyle/>
          <a:p>
            <a:endParaRPr/>
          </a:p>
        </p:txBody>
      </p:sp>
    </p:spTree>
    <p:extLst>
      <p:ext uri="{BB962C8B-B14F-4D97-AF65-F5344CB8AC3E}">
        <p14:creationId xmlns:p14="http://schemas.microsoft.com/office/powerpoint/2010/main" val="3579849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marL="0" marR="0" indent="0" algn="l" hangingPunct="1">
              <a:lnSpc>
                <a:spcPct val="100000"/>
              </a:lnSpc>
              <a:spcBef>
                <a:spcPts val="0"/>
              </a:spcBef>
              <a:spcAft>
                <a:spcPts val="0"/>
              </a:spcAft>
              <a:defRPr sz="1800" spc="0" baseline="0">
                <a:solidFill>
                  <a:srgbClr val="000000"/>
                </a:solidFill>
                <a:latin typeface="Calibri" pitchFamily="18"/>
              </a:defRPr>
            </a:lvl1pPr>
          </a:lstStyle>
          <a:p>
            <a:pPr lvl="0"/>
            <a:r>
              <a:rPr lang="fr-FR"/>
              <a:t>Modifiez le style du titre</a:t>
            </a:r>
          </a:p>
        </p:txBody>
      </p:sp>
      <p:sp>
        <p:nvSpPr>
          <p:cNvPr id="3" name="Espace réservé du contenu 2"/>
          <p:cNvSpPr txBox="1">
            <a:spLocks noGrp="1"/>
          </p:cNvSpPr>
          <p:nvPr>
            <p:ph type="title" idx="4294967295"/>
          </p:nvPr>
        </p:nvSpPr>
        <p:spPr>
          <a:xfrm>
            <a:off x="609600" y="1604520"/>
            <a:ext cx="10972320" cy="3977640"/>
          </a:xfrm>
        </p:spPr>
        <p:txBody>
          <a:bodyPr anchor="t"/>
          <a:lstStyle>
            <a:lvl1pPr marL="0" marR="0" indent="0" algn="l" hangingPunct="1">
              <a:lnSpc>
                <a:spcPct val="100000"/>
              </a:lnSpc>
              <a:spcBef>
                <a:spcPts val="0"/>
              </a:spcBef>
              <a:spcAft>
                <a:spcPts val="1414"/>
              </a:spcAft>
              <a:defRPr sz="3200" spc="0" baseline="0">
                <a:solidFill>
                  <a:srgbClr val="000000"/>
                </a:solidFill>
                <a:latin typeface="Calibri"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contenu 6"/>
          <p:cNvSpPr txBox="1">
            <a:spLocks noGrp="1"/>
          </p:cNvSpPr>
          <p:nvPr>
            <p:ph idx="1"/>
          </p:nvPr>
        </p:nvSpPr>
        <p:spPr>
          <a:xfrm>
            <a:off x="609600" y="1604521"/>
            <a:ext cx="10972320" cy="3977279"/>
          </a:xfrm>
        </p:spPr>
        <p:txBody>
          <a:bodyPr/>
          <a:lstStyle>
            <a:lvl1pPr hangingPunct="0">
              <a:spcAft>
                <a:spcPts val="1417"/>
              </a:spcAft>
              <a:defRPr>
                <a:latin typeface="Arial" pitchFamily="18"/>
              </a:defRPr>
            </a:lvl1pPr>
          </a:lstStyle>
          <a:p>
            <a:endParaRPr lang="fr-FR"/>
          </a:p>
        </p:txBody>
      </p:sp>
      <p:sp>
        <p:nvSpPr>
          <p:cNvPr id="4" name="Espace réservé de la date 1">
            <a:extLst>
              <a:ext uri="{FF2B5EF4-FFF2-40B4-BE49-F238E27FC236}">
                <a16:creationId xmlns:a16="http://schemas.microsoft.com/office/drawing/2014/main" id="{49E8661E-3140-EC1D-7B22-DE89992D7972}"/>
              </a:ext>
            </a:extLst>
          </p:cNvPr>
          <p:cNvSpPr txBox="1">
            <a:spLocks noGrp="1"/>
          </p:cNvSpPr>
          <p:nvPr>
            <p:ph type="dt" sz="half" idx="10"/>
          </p:nvPr>
        </p:nvSpPr>
        <p:spPr/>
        <p:txBody>
          <a:bodyPr/>
          <a:lstStyle>
            <a:lvl1pPr>
              <a:defRPr/>
            </a:lvl1pPr>
          </a:lstStyle>
          <a:p>
            <a:pPr>
              <a:defRPr/>
            </a:pPr>
            <a:fld id="{93409338-8DF5-4E2C-A636-1175CC9EAEC4}" type="datetime1">
              <a:rPr lang="fr-FR"/>
              <a:pPr>
                <a:defRPr/>
              </a:pPr>
              <a:t>10/01/2024</a:t>
            </a:fld>
            <a:endParaRPr/>
          </a:p>
        </p:txBody>
      </p:sp>
      <p:sp>
        <p:nvSpPr>
          <p:cNvPr id="5" name="Espace réservé du pied de page 2">
            <a:extLst>
              <a:ext uri="{FF2B5EF4-FFF2-40B4-BE49-F238E27FC236}">
                <a16:creationId xmlns:a16="http://schemas.microsoft.com/office/drawing/2014/main" id="{1578C003-8693-DC05-C353-C5AB2F6BC109}"/>
              </a:ext>
            </a:extLst>
          </p:cNvPr>
          <p:cNvSpPr txBox="1">
            <a:spLocks noGrp="1"/>
          </p:cNvSpPr>
          <p:nvPr>
            <p:ph type="ftr" sz="quarter" idx="11"/>
          </p:nvPr>
        </p:nvSpPr>
        <p:spPr/>
        <p:txBody>
          <a:bodyPr/>
          <a:lstStyle>
            <a:lvl1pPr>
              <a:defRPr/>
            </a:lvl1pPr>
          </a:lstStyle>
          <a:p>
            <a:pPr>
              <a:defRPr/>
            </a:pPr>
            <a:endParaRPr/>
          </a:p>
        </p:txBody>
      </p:sp>
      <p:sp>
        <p:nvSpPr>
          <p:cNvPr id="6" name="Espace réservé du numéro de diapositive 3">
            <a:extLst>
              <a:ext uri="{FF2B5EF4-FFF2-40B4-BE49-F238E27FC236}">
                <a16:creationId xmlns:a16="http://schemas.microsoft.com/office/drawing/2014/main" id="{4E404E72-8124-5C1A-A15D-D8762595D55C}"/>
              </a:ext>
            </a:extLst>
          </p:cNvPr>
          <p:cNvSpPr txBox="1">
            <a:spLocks noGrp="1"/>
          </p:cNvSpPr>
          <p:nvPr>
            <p:ph type="sldNum" sz="quarter" idx="12"/>
          </p:nvPr>
        </p:nvSpPr>
        <p:spPr/>
        <p:txBody>
          <a:bodyPr/>
          <a:lstStyle>
            <a:lvl1pPr>
              <a:defRPr/>
            </a:lvl1pPr>
          </a:lstStyle>
          <a:p>
            <a:pPr>
              <a:defRPr/>
            </a:pPr>
            <a:fld id="{ABB88D6E-015B-4E12-B89B-C25D465EF198}" type="slidenum">
              <a:rPr lang="fr-FR" altLang="fr-FR"/>
              <a:pPr>
                <a:defRPr/>
              </a:pPr>
              <a:t>‹N°›</a:t>
            </a:fld>
            <a:endParaRPr lang="fr-FR" altLang="fr-FR"/>
          </a:p>
        </p:txBody>
      </p:sp>
    </p:spTree>
    <p:extLst>
      <p:ext uri="{BB962C8B-B14F-4D97-AF65-F5344CB8AC3E}">
        <p14:creationId xmlns:p14="http://schemas.microsoft.com/office/powerpoint/2010/main" val="722818493"/>
      </p:ext>
    </p:extLst>
  </p:cSld>
  <p:clrMapOvr>
    <a:masterClrMapping/>
  </p:clrMapOvr>
  <p:transition spd="slow"/>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5" name="Titre 4"/>
          <p:cNvSpPr txBox="1">
            <a:spLocks noGrp="1"/>
          </p:cNvSpPr>
          <p:nvPr>
            <p:ph type="title" idx="4294967295"/>
          </p:nvPr>
        </p:nvSpPr>
        <p:spPr/>
        <p:txBody>
          <a:bodyPr/>
          <a:lstStyle>
            <a:lvl1pPr>
              <a:defRPr/>
            </a:lvl1pPr>
          </a:lstStyle>
          <a:p>
            <a:endParaRPr lang="fr-FR"/>
          </a:p>
        </p:txBody>
      </p:sp>
      <p:sp>
        <p:nvSpPr>
          <p:cNvPr id="6" name="Espace réservé du texte 5"/>
          <p:cNvSpPr txBox="1">
            <a:spLocks noGrp="1"/>
          </p:cNvSpPr>
          <p:nvPr>
            <p:ph type="body" idx="4294967295"/>
          </p:nvPr>
        </p:nvSpPr>
        <p:spPr>
          <a:xfrm>
            <a:off x="609600" y="1604521"/>
            <a:ext cx="10972320" cy="3977279"/>
          </a:xfrm>
        </p:spPr>
        <p:txBody>
          <a:bodyPr/>
          <a:lstStyle>
            <a:lvl1pPr hangingPunct="0">
              <a:spcAft>
                <a:spcPts val="1417"/>
              </a:spcAft>
              <a:defRPr>
                <a:latin typeface="Arial" pitchFamily="18"/>
              </a:defRPr>
            </a:lvl1pPr>
          </a:lstStyle>
          <a:p>
            <a:endParaRPr lang="fr-FR"/>
          </a:p>
        </p:txBody>
      </p:sp>
      <p:sp>
        <p:nvSpPr>
          <p:cNvPr id="2" name="Espace réservé de la date 1">
            <a:extLst>
              <a:ext uri="{FF2B5EF4-FFF2-40B4-BE49-F238E27FC236}">
                <a16:creationId xmlns:a16="http://schemas.microsoft.com/office/drawing/2014/main" id="{2EE0D707-72F5-309A-5E40-2840E364ECBC}"/>
              </a:ext>
            </a:extLst>
          </p:cNvPr>
          <p:cNvSpPr txBox="1">
            <a:spLocks noGrp="1"/>
          </p:cNvSpPr>
          <p:nvPr>
            <p:ph type="dt" sz="half" idx="10"/>
          </p:nvPr>
        </p:nvSpPr>
        <p:spPr/>
        <p:txBody>
          <a:bodyPr/>
          <a:lstStyle>
            <a:lvl1pPr>
              <a:defRPr/>
            </a:lvl1pPr>
          </a:lstStyle>
          <a:p>
            <a:pPr>
              <a:defRPr/>
            </a:pPr>
            <a:fld id="{BFDE4E1F-6B58-4BF7-9E54-61FF9509FA37}" type="datetime1">
              <a:rPr lang="fr-FR"/>
              <a:pPr>
                <a:defRPr/>
              </a:pPr>
              <a:t>10/01/2024</a:t>
            </a:fld>
            <a:endParaRPr/>
          </a:p>
        </p:txBody>
      </p:sp>
      <p:sp>
        <p:nvSpPr>
          <p:cNvPr id="3" name="Espace réservé du pied de page 2">
            <a:extLst>
              <a:ext uri="{FF2B5EF4-FFF2-40B4-BE49-F238E27FC236}">
                <a16:creationId xmlns:a16="http://schemas.microsoft.com/office/drawing/2014/main" id="{E0587591-16BC-954C-46BC-335DD5793D4B}"/>
              </a:ext>
            </a:extLst>
          </p:cNvPr>
          <p:cNvSpPr txBox="1">
            <a:spLocks noGrp="1"/>
          </p:cNvSpPr>
          <p:nvPr>
            <p:ph type="ftr" sz="quarter" idx="11"/>
          </p:nvPr>
        </p:nvSpPr>
        <p:spPr/>
        <p:txBody>
          <a:bodyPr/>
          <a:lstStyle>
            <a:lvl1pPr>
              <a:defRPr/>
            </a:lvl1pPr>
          </a:lstStyle>
          <a:p>
            <a:pPr>
              <a:defRPr/>
            </a:pPr>
            <a:endParaRPr/>
          </a:p>
        </p:txBody>
      </p:sp>
      <p:sp>
        <p:nvSpPr>
          <p:cNvPr id="4" name="Espace réservé du numéro de diapositive 3">
            <a:extLst>
              <a:ext uri="{FF2B5EF4-FFF2-40B4-BE49-F238E27FC236}">
                <a16:creationId xmlns:a16="http://schemas.microsoft.com/office/drawing/2014/main" id="{9B073F9F-4923-4B53-E84B-F64DF88979D4}"/>
              </a:ext>
            </a:extLst>
          </p:cNvPr>
          <p:cNvSpPr txBox="1">
            <a:spLocks noGrp="1"/>
          </p:cNvSpPr>
          <p:nvPr>
            <p:ph type="sldNum" sz="quarter" idx="12"/>
          </p:nvPr>
        </p:nvSpPr>
        <p:spPr/>
        <p:txBody>
          <a:bodyPr/>
          <a:lstStyle>
            <a:lvl1pPr>
              <a:defRPr/>
            </a:lvl1pPr>
          </a:lstStyle>
          <a:p>
            <a:pPr>
              <a:defRPr/>
            </a:pPr>
            <a:fld id="{A9F5150E-5CBE-4243-AC01-B9BD6ADA7CCD}" type="slidenum">
              <a:rPr lang="fr-FR" altLang="fr-FR"/>
              <a:pPr>
                <a:defRPr/>
              </a:pPr>
              <a:t>‹N°›</a:t>
            </a:fld>
            <a:endParaRPr lang="fr-FR" altLang="fr-FR"/>
          </a:p>
        </p:txBody>
      </p:sp>
    </p:spTree>
    <p:extLst>
      <p:ext uri="{BB962C8B-B14F-4D97-AF65-F5344CB8AC3E}">
        <p14:creationId xmlns:p14="http://schemas.microsoft.com/office/powerpoint/2010/main" val="682081336"/>
      </p:ext>
    </p:extLst>
  </p:cSld>
  <p:clrMapOvr>
    <a:masterClrMapping/>
  </p:clrMapOvr>
  <p:transition spd="slow"/>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Vide">
    <p:bg>
      <p:bgPr>
        <a:solidFill>
          <a:schemeClr val="bg2"/>
        </a:solidFill>
        <a:effectLst/>
      </p:bgPr>
    </p:bg>
    <p:spTree>
      <p:nvGrpSpPr>
        <p:cNvPr id="1" name=""/>
        <p:cNvGrpSpPr/>
        <p:nvPr/>
      </p:nvGrpSpPr>
      <p:grpSpPr>
        <a:xfrm>
          <a:off x="0" y="0"/>
          <a:ext cx="0" cy="0"/>
          <a:chOff x="0" y="0"/>
          <a:chExt cx="0" cy="0"/>
        </a:xfrm>
      </p:grpSpPr>
      <p:sp>
        <p:nvSpPr>
          <p:cNvPr id="7" name="Espace réservé à l’image 6"/>
          <p:cNvSpPr>
            <a:spLocks noGrp="1" noChangeAspect="1"/>
          </p:cNvSpPr>
          <p:nvPr>
            <p:ph type="pic" sz="quarter" idx="14"/>
          </p:nvPr>
        </p:nvSpPr>
        <p:spPr>
          <a:xfrm>
            <a:off x="0" y="0"/>
            <a:ext cx="12192000" cy="6858000"/>
          </a:xfrm>
        </p:spPr>
        <p:txBody>
          <a:bodyPr rtlCol="0">
            <a:noAutofit/>
          </a:bodyPr>
          <a:lstStyle>
            <a:lvl1pPr algn="ctr">
              <a:defRPr/>
            </a:lvl1pPr>
          </a:lstStyle>
          <a:p>
            <a:pPr lvl="0"/>
            <a:r>
              <a:rPr lang="fr-FR" noProof="0"/>
              <a:t>Cliquez sur l'icône pour ajouter une image</a:t>
            </a:r>
          </a:p>
        </p:txBody>
      </p:sp>
      <p:sp>
        <p:nvSpPr>
          <p:cNvPr id="2" name="Titre 1"/>
          <p:cNvSpPr>
            <a:spLocks noGrp="1"/>
          </p:cNvSpPr>
          <p:nvPr>
            <p:ph type="title"/>
          </p:nvPr>
        </p:nvSpPr>
        <p:spPr>
          <a:xfrm>
            <a:off x="966652" y="2567615"/>
            <a:ext cx="8804365" cy="2529923"/>
          </a:xfrm>
          <a:prstGeom prst="rect">
            <a:avLst/>
          </a:prstGeom>
        </p:spPr>
        <p:txBody>
          <a:bodyPr rtlCol="0"/>
          <a:lstStyle>
            <a:lvl1pPr algn="l">
              <a:defRPr lang="en-US" sz="6600" b="1" i="0" kern="1200" spc="75"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fr-FR" noProof="0"/>
              <a:t>Modifiez le style du titre</a:t>
            </a:r>
          </a:p>
        </p:txBody>
      </p:sp>
      <p:sp>
        <p:nvSpPr>
          <p:cNvPr id="5" name="Espace réservé du texte 4"/>
          <p:cNvSpPr>
            <a:spLocks noGrp="1"/>
          </p:cNvSpPr>
          <p:nvPr>
            <p:ph type="body" sz="quarter" idx="13"/>
          </p:nvPr>
        </p:nvSpPr>
        <p:spPr>
          <a:xfrm>
            <a:off x="1581151" y="3971108"/>
            <a:ext cx="9461500" cy="757130"/>
          </a:xfrm>
        </p:spPr>
        <p:txBody>
          <a:bodyPr rtlCol="0"/>
          <a:lstStyle>
            <a:lvl1pPr algn="l">
              <a:defRPr lang="en-US" sz="3600" b="1" i="0" kern="1200" spc="225"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fr-FR" noProof="0"/>
              <a:t>Cliquez pour modifier les styles du texte du masque</a:t>
            </a:r>
          </a:p>
        </p:txBody>
      </p:sp>
      <p:sp>
        <p:nvSpPr>
          <p:cNvPr id="3" name="Espace réservé du numéro de diapositive 3">
            <a:extLst>
              <a:ext uri="{FF2B5EF4-FFF2-40B4-BE49-F238E27FC236}">
                <a16:creationId xmlns:a16="http://schemas.microsoft.com/office/drawing/2014/main" id="{F2122097-EF3A-0506-44F7-8ED1C4E8A432}"/>
              </a:ext>
            </a:extLst>
          </p:cNvPr>
          <p:cNvSpPr>
            <a:spLocks noGrp="1"/>
          </p:cNvSpPr>
          <p:nvPr>
            <p:ph type="sldNum" sz="quarter" idx="15"/>
          </p:nvPr>
        </p:nvSpPr>
        <p:spPr>
          <a:xfrm>
            <a:off x="11747500" y="6465889"/>
            <a:ext cx="431800" cy="365125"/>
          </a:xfrm>
        </p:spPr>
        <p:txBody>
          <a:bodyPr rtlCol="0"/>
          <a:lstStyle>
            <a:lvl1pPr>
              <a:defRPr/>
            </a:lvl1pPr>
          </a:lstStyle>
          <a:p>
            <a:pPr>
              <a:defRPr/>
            </a:pPr>
            <a:fld id="{69CA996D-2221-4475-AB7F-C58B4B61D35B}" type="slidenum">
              <a:rPr lang="fr-FR"/>
              <a:pPr>
                <a:defRPr/>
              </a:pPr>
              <a:t>‹N°›</a:t>
            </a:fld>
            <a:endParaRPr lang="fr-FR"/>
          </a:p>
        </p:txBody>
      </p:sp>
    </p:spTree>
    <p:extLst>
      <p:ext uri="{BB962C8B-B14F-4D97-AF65-F5344CB8AC3E}">
        <p14:creationId xmlns:p14="http://schemas.microsoft.com/office/powerpoint/2010/main" val="200400876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E649EE2-0429-4D7E-8AF9-EAEA9605C2AB}" type="datetimeFigureOut">
              <a:rPr lang="fr-FR" smtClean="0"/>
              <a:t>10/01/2024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45461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ption foncée 4_Quote ALIGNÉ À GAUCHE">
    <p:bg>
      <p:bgPr>
        <a:solidFill>
          <a:schemeClr val="tx2"/>
        </a:solidFill>
        <a:effectLst/>
      </p:bgPr>
    </p:bg>
    <p:spTree>
      <p:nvGrpSpPr>
        <p:cNvPr id="1" name=""/>
        <p:cNvGrpSpPr/>
        <p:nvPr/>
      </p:nvGrpSpPr>
      <p:grpSpPr>
        <a:xfrm>
          <a:off x="0" y="0"/>
          <a:ext cx="0" cy="0"/>
          <a:chOff x="0" y="0"/>
          <a:chExt cx="0" cy="0"/>
        </a:xfrm>
      </p:grpSpPr>
      <p:sp>
        <p:nvSpPr>
          <p:cNvPr id="2" name="Forme libre : Forme 6">
            <a:extLst>
              <a:ext uri="{FF2B5EF4-FFF2-40B4-BE49-F238E27FC236}">
                <a16:creationId xmlns:a16="http://schemas.microsoft.com/office/drawing/2014/main" id="{BF0F8D8D-4D42-7A4A-F8C3-45A4E8156FBD}"/>
              </a:ext>
            </a:extLst>
          </p:cNvPr>
          <p:cNvSpPr/>
          <p:nvPr userDrawn="1"/>
        </p:nvSpPr>
        <p:spPr>
          <a:xfrm>
            <a:off x="129118" y="0"/>
            <a:ext cx="2749549" cy="136525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8" name="Espace réservé au texte 7"/>
          <p:cNvSpPr>
            <a:spLocks noGrp="1"/>
          </p:cNvSpPr>
          <p:nvPr>
            <p:ph type="body" sz="quarter" idx="13"/>
          </p:nvPr>
        </p:nvSpPr>
        <p:spPr>
          <a:xfrm>
            <a:off x="304800" y="2884237"/>
            <a:ext cx="11658600" cy="1089529"/>
          </a:xfrm>
        </p:spPr>
        <p:txBody>
          <a:bodyPr rtlCol="0" anchor="ctr"/>
          <a:lstStyle>
            <a:lvl1pPr marL="173831" indent="-173831" algn="l">
              <a:spcBef>
                <a:spcPts val="0"/>
              </a:spcBef>
              <a:defRPr sz="2700" b="0" baseline="0">
                <a:gradFill>
                  <a:gsLst>
                    <a:gs pos="0">
                      <a:schemeClr val="accent1">
                        <a:lumMod val="5000"/>
                        <a:lumOff val="95000"/>
                      </a:schemeClr>
                    </a:gs>
                    <a:gs pos="100000">
                      <a:schemeClr val="bg1"/>
                    </a:gs>
                  </a:gsLst>
                  <a:lin ang="5400000" scaled="1"/>
                </a:gradFill>
              </a:defRPr>
            </a:lvl1pPr>
            <a:lvl2pPr marL="82154" indent="0" algn="l">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fr-FR" noProof="0"/>
              <a:t>Cliquez pour modifier les styles du texte du masque</a:t>
            </a:r>
          </a:p>
          <a:p>
            <a:pPr lvl="1"/>
            <a:r>
              <a:rPr lang="fr-FR" noProof="0"/>
              <a:t>Deuxième niveau</a:t>
            </a:r>
          </a:p>
        </p:txBody>
      </p:sp>
      <p:sp>
        <p:nvSpPr>
          <p:cNvPr id="3" name="Espace réservé au texte 2"/>
          <p:cNvSpPr>
            <a:spLocks noGrp="1"/>
          </p:cNvSpPr>
          <p:nvPr>
            <p:ph type="body" sz="quarter" idx="14"/>
          </p:nvPr>
        </p:nvSpPr>
        <p:spPr>
          <a:xfrm>
            <a:off x="3865562" y="5276808"/>
            <a:ext cx="8097839" cy="369332"/>
          </a:xfrm>
        </p:spPr>
        <p:txBody>
          <a:bodyPr rtlCol="0"/>
          <a:lstStyle>
            <a:lvl1pPr algn="r">
              <a:spcBef>
                <a:spcPts val="0"/>
              </a:spcBef>
              <a:defRPr sz="1500" b="0">
                <a:solidFill>
                  <a:schemeClr val="bg1"/>
                </a:solidFill>
              </a:defRPr>
            </a:lvl1pPr>
            <a:lvl2pPr algn="r">
              <a:defRPr>
                <a:solidFill>
                  <a:schemeClr val="bg1"/>
                </a:solidFill>
              </a:defRPr>
            </a:lvl2pPr>
          </a:lstStyle>
          <a:p>
            <a:pPr lvl="0"/>
            <a:r>
              <a:rPr lang="fr-FR" noProof="0"/>
              <a:t>Cliquez pour modifier les styles du texte du masque</a:t>
            </a:r>
          </a:p>
        </p:txBody>
      </p:sp>
    </p:spTree>
    <p:extLst>
      <p:ext uri="{BB962C8B-B14F-4D97-AF65-F5344CB8AC3E}">
        <p14:creationId xmlns:p14="http://schemas.microsoft.com/office/powerpoint/2010/main" val="246417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5 colonnes de texte plus pet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19F8C6-6F11-BB61-EDED-1BF2BFD7D3A8}"/>
              </a:ext>
            </a:extLst>
          </p:cNvPr>
          <p:cNvSpPr/>
          <p:nvPr userDrawn="1"/>
        </p:nvSpPr>
        <p:spPr>
          <a:xfrm>
            <a:off x="0" y="0"/>
            <a:ext cx="12192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5" name="Forme libre : Forme 10">
            <a:extLst>
              <a:ext uri="{FF2B5EF4-FFF2-40B4-BE49-F238E27FC236}">
                <a16:creationId xmlns:a16="http://schemas.microsoft.com/office/drawing/2014/main" id="{B5165660-5094-E828-10A4-FCFFDC790635}"/>
              </a:ext>
            </a:extLst>
          </p:cNvPr>
          <p:cNvSpPr/>
          <p:nvPr userDrawn="1"/>
        </p:nvSpPr>
        <p:spPr>
          <a:xfrm>
            <a:off x="129118" y="0"/>
            <a:ext cx="2749549" cy="136525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3" name="Espace réservé du contenu 2"/>
          <p:cNvSpPr>
            <a:spLocks noGrp="1"/>
          </p:cNvSpPr>
          <p:nvPr>
            <p:ph idx="1"/>
          </p:nvPr>
        </p:nvSpPr>
        <p:spPr>
          <a:xfrm>
            <a:off x="304800" y="2598127"/>
            <a:ext cx="3714704" cy="2805896"/>
          </a:xfrm>
        </p:spPr>
        <p:txBody>
          <a:bodyPr rtlCol="0"/>
          <a:lstStyle>
            <a:lvl1pPr algn="ctr">
              <a:spcAft>
                <a:spcPts val="2250"/>
              </a:spcAft>
              <a:defRPr sz="18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Espace réservé du contenu 2"/>
          <p:cNvSpPr>
            <a:spLocks noGrp="1"/>
          </p:cNvSpPr>
          <p:nvPr>
            <p:ph idx="14"/>
          </p:nvPr>
        </p:nvSpPr>
        <p:spPr>
          <a:xfrm>
            <a:off x="4168631" y="2598127"/>
            <a:ext cx="3840480" cy="3806170"/>
          </a:xfrm>
        </p:spPr>
        <p:txBody>
          <a:bodyPr rtlCol="0"/>
          <a:lstStyle>
            <a:lvl1pPr algn="ctr">
              <a:defRPr lang="en-US" sz="18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9" name="Espace réservé du contenu 2"/>
          <p:cNvSpPr>
            <a:spLocks noGrp="1"/>
          </p:cNvSpPr>
          <p:nvPr>
            <p:ph idx="15"/>
          </p:nvPr>
        </p:nvSpPr>
        <p:spPr>
          <a:xfrm>
            <a:off x="8158239" y="2598127"/>
            <a:ext cx="3773077" cy="3806170"/>
          </a:xfrm>
        </p:spPr>
        <p:txBody>
          <a:bodyPr rtlCol="0"/>
          <a:lstStyle>
            <a:lvl1pPr algn="ctr">
              <a:defRPr lang="en-US" sz="18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 name="Titre 1"/>
          <p:cNvSpPr>
            <a:spLocks noGrp="1"/>
          </p:cNvSpPr>
          <p:nvPr>
            <p:ph type="title"/>
          </p:nvPr>
        </p:nvSpPr>
        <p:spPr>
          <a:xfrm>
            <a:off x="316323" y="339410"/>
            <a:ext cx="2375877" cy="978729"/>
          </a:xfrm>
        </p:spPr>
        <p:txBody>
          <a:bodyPr rtlCol="0"/>
          <a:lstStyle>
            <a:lvl1pPr algn="ctr">
              <a:defRPr lang="en-US" sz="2400" b="0" i="0" kern="1200" spc="45" baseline="0" dirty="0">
                <a:solidFill>
                  <a:schemeClr val="bg1"/>
                </a:solidFill>
                <a:latin typeface="+mj-lt"/>
                <a:ea typeface="+mn-ea"/>
                <a:cs typeface="Segoe UI Semilight" panose="020B0402040204020203" pitchFamily="34" charset="0"/>
              </a:defRPr>
            </a:lvl1pPr>
          </a:lstStyle>
          <a:p>
            <a:pPr lvl="0"/>
            <a:r>
              <a:rPr lang="fr-FR" noProof="0"/>
              <a:t>Modifiez le style du titre</a:t>
            </a:r>
          </a:p>
        </p:txBody>
      </p:sp>
      <p:sp>
        <p:nvSpPr>
          <p:cNvPr id="10" name="Espace réservé au texte 9"/>
          <p:cNvSpPr>
            <a:spLocks noGrp="1"/>
          </p:cNvSpPr>
          <p:nvPr>
            <p:ph type="body" sz="quarter" idx="16"/>
          </p:nvPr>
        </p:nvSpPr>
        <p:spPr>
          <a:xfrm>
            <a:off x="2879003" y="419102"/>
            <a:ext cx="9084399" cy="1870769"/>
          </a:xfrm>
        </p:spPr>
        <p:txBody>
          <a:bodyPr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numéro de diapositive 7">
            <a:extLst>
              <a:ext uri="{FF2B5EF4-FFF2-40B4-BE49-F238E27FC236}">
                <a16:creationId xmlns:a16="http://schemas.microsoft.com/office/drawing/2014/main" id="{88256C46-A2ED-27D5-B17A-F7244AAC3B10}"/>
              </a:ext>
            </a:extLst>
          </p:cNvPr>
          <p:cNvSpPr>
            <a:spLocks noGrp="1"/>
          </p:cNvSpPr>
          <p:nvPr>
            <p:ph type="sldNum" sz="quarter" idx="17"/>
          </p:nvPr>
        </p:nvSpPr>
        <p:spPr>
          <a:xfrm>
            <a:off x="11669184" y="6484939"/>
            <a:ext cx="522816" cy="365125"/>
          </a:xfrm>
        </p:spPr>
        <p:txBody>
          <a:bodyPr wrap="none" rtlCol="0"/>
          <a:lstStyle>
            <a:lvl1pPr algn="r">
              <a:defRPr sz="900">
                <a:solidFill>
                  <a:schemeClr val="tx2"/>
                </a:solidFill>
              </a:defRPr>
            </a:lvl1pPr>
          </a:lstStyle>
          <a:p>
            <a:pPr>
              <a:defRPr/>
            </a:pPr>
            <a:fld id="{B0AC689E-F30C-4DD8-8C31-E6A395D234E8}" type="slidenum">
              <a:rPr lang="fr-FR"/>
              <a:pPr>
                <a:defRPr/>
              </a:pPr>
              <a:t>‹N°›</a:t>
            </a:fld>
            <a:endParaRPr lang="fr-FR"/>
          </a:p>
        </p:txBody>
      </p:sp>
    </p:spTree>
    <p:extLst>
      <p:ext uri="{BB962C8B-B14F-4D97-AF65-F5344CB8AC3E}">
        <p14:creationId xmlns:p14="http://schemas.microsoft.com/office/powerpoint/2010/main" val="2566734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dark Légende avec une petite non-puce">
    <p:bg>
      <p:bgPr>
        <a:solidFill>
          <a:schemeClr val="tx2"/>
        </a:solidFill>
        <a:effectLst/>
      </p:bgPr>
    </p:bg>
    <p:spTree>
      <p:nvGrpSpPr>
        <p:cNvPr id="1" name=""/>
        <p:cNvGrpSpPr/>
        <p:nvPr/>
      </p:nvGrpSpPr>
      <p:grpSpPr>
        <a:xfrm>
          <a:off x="0" y="0"/>
          <a:ext cx="0" cy="0"/>
          <a:chOff x="0" y="0"/>
          <a:chExt cx="0" cy="0"/>
        </a:xfrm>
      </p:grpSpPr>
      <p:sp>
        <p:nvSpPr>
          <p:cNvPr id="4" name="Espace réservé au texte 3"/>
          <p:cNvSpPr>
            <a:spLocks noGrp="1"/>
          </p:cNvSpPr>
          <p:nvPr>
            <p:ph type="body" sz="quarter" idx="10"/>
          </p:nvPr>
        </p:nvSpPr>
        <p:spPr>
          <a:xfrm>
            <a:off x="304801" y="2597275"/>
            <a:ext cx="4868985" cy="674031"/>
          </a:xfrm>
        </p:spPr>
        <p:txBody>
          <a:bodyPr rtlCol="0">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solidFill>
                  <a:schemeClr val="bg1"/>
                </a:soli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fr-FR" noProof="0"/>
              <a:t>Cliquez pour modifier les styles du texte du masque</a:t>
            </a:r>
          </a:p>
        </p:txBody>
      </p:sp>
      <p:sp>
        <p:nvSpPr>
          <p:cNvPr id="9" name="Espace réservé du texte 8"/>
          <p:cNvSpPr>
            <a:spLocks noGrp="1"/>
          </p:cNvSpPr>
          <p:nvPr>
            <p:ph type="body" sz="quarter" idx="11"/>
          </p:nvPr>
        </p:nvSpPr>
        <p:spPr>
          <a:xfrm>
            <a:off x="6096001" y="419102"/>
            <a:ext cx="5671764" cy="1843069"/>
          </a:xfrm>
        </p:spPr>
        <p:txBody>
          <a:bodyPr rtlCol="0"/>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 name="Titre 6"/>
          <p:cNvSpPr>
            <a:spLocks noGrp="1"/>
          </p:cNvSpPr>
          <p:nvPr>
            <p:ph type="title"/>
          </p:nvPr>
        </p:nvSpPr>
        <p:spPr>
          <a:xfrm>
            <a:off x="555244" y="0"/>
            <a:ext cx="4083304" cy="1800493"/>
          </a:xfrm>
          <a:prstGeom prst="rect">
            <a:avLst/>
          </a:prstGeom>
        </p:spPr>
        <p:txBody>
          <a:bodyPr lIns="146304" tIns="420624" rIns="146304" rtlCol="0" anchor="t"/>
          <a:lstStyle>
            <a:lvl1pPr algn="ctr">
              <a:defRPr lang="en-US" sz="2400" b="0" kern="1200" spc="45" baseline="0" dirty="0">
                <a:solidFill>
                  <a:schemeClr val="bg1"/>
                </a:solidFill>
                <a:latin typeface="+mj-lt"/>
                <a:ea typeface="+mn-ea"/>
                <a:cs typeface="Segoe UI Semilight" panose="020B0402040204020203" pitchFamily="34" charset="0"/>
              </a:defRPr>
            </a:lvl1pPr>
          </a:lstStyle>
          <a:p>
            <a:pPr lvl="0"/>
            <a:r>
              <a:rPr lang="fr-FR" noProof="0"/>
              <a:t>Modifiez le style du titre</a:t>
            </a:r>
          </a:p>
        </p:txBody>
      </p:sp>
      <p:sp>
        <p:nvSpPr>
          <p:cNvPr id="12" name="Espace réservé du texte 8"/>
          <p:cNvSpPr>
            <a:spLocks noGrp="1"/>
          </p:cNvSpPr>
          <p:nvPr>
            <p:ph type="body" sz="quarter" idx="12"/>
          </p:nvPr>
        </p:nvSpPr>
        <p:spPr>
          <a:xfrm>
            <a:off x="6096001" y="2599498"/>
            <a:ext cx="5671764" cy="1843069"/>
          </a:xfrm>
        </p:spPr>
        <p:txBody>
          <a:bodyPr rtlCol="0"/>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 name="Espace réservé du texte 8"/>
          <p:cNvSpPr>
            <a:spLocks noGrp="1"/>
          </p:cNvSpPr>
          <p:nvPr>
            <p:ph type="body" sz="quarter" idx="13"/>
          </p:nvPr>
        </p:nvSpPr>
        <p:spPr>
          <a:xfrm>
            <a:off x="6096001" y="4779898"/>
            <a:ext cx="5671764" cy="1843069"/>
          </a:xfrm>
        </p:spPr>
        <p:txBody>
          <a:bodyPr rtlCol="0"/>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extLst>
      <p:ext uri="{BB962C8B-B14F-4D97-AF65-F5344CB8AC3E}">
        <p14:creationId xmlns:p14="http://schemas.microsoft.com/office/powerpoint/2010/main" val="160746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E649EE2-0429-4D7E-8AF9-EAEA9605C2AB}"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218717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E649EE2-0429-4D7E-8AF9-EAEA9605C2AB}" type="datetimeFigureOut">
              <a:rPr lang="fr-FR" smtClean="0"/>
              <a:t>10/01/2024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69293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E649EE2-0429-4D7E-8AF9-EAEA9605C2AB}" type="datetimeFigureOut">
              <a:rPr lang="fr-FR" smtClean="0"/>
              <a:t>10/01/2024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410952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649EE2-0429-4D7E-8AF9-EAEA9605C2AB}" type="datetimeFigureOut">
              <a:rPr lang="fr-FR" smtClean="0"/>
              <a:t>10/01/2024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376050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E649EE2-0429-4D7E-8AF9-EAEA9605C2AB}"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277743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E649EE2-0429-4D7E-8AF9-EAEA9605C2AB}" type="datetimeFigureOut">
              <a:rPr lang="fr-FR" smtClean="0"/>
              <a:t>10/01/2024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47121F-AB4F-4155-9524-21D0FD9C947A}" type="slidenum">
              <a:rPr lang="fr-FR" smtClean="0"/>
              <a:t>‹N°›</a:t>
            </a:fld>
            <a:endParaRPr lang="fr-FR"/>
          </a:p>
        </p:txBody>
      </p:sp>
    </p:spTree>
    <p:extLst>
      <p:ext uri="{BB962C8B-B14F-4D97-AF65-F5344CB8AC3E}">
        <p14:creationId xmlns:p14="http://schemas.microsoft.com/office/powerpoint/2010/main" val="263101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49EE2-0429-4D7E-8AF9-EAEA9605C2AB}" type="datetimeFigureOut">
              <a:rPr lang="fr-FR" smtClean="0"/>
              <a:t>10/01/2024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7121F-AB4F-4155-9524-21D0FD9C947A}" type="slidenum">
              <a:rPr lang="fr-FR" smtClean="0"/>
              <a:t>‹N°›</a:t>
            </a:fld>
            <a:endParaRPr lang="fr-FR"/>
          </a:p>
        </p:txBody>
      </p:sp>
    </p:spTree>
    <p:extLst>
      <p:ext uri="{BB962C8B-B14F-4D97-AF65-F5344CB8AC3E}">
        <p14:creationId xmlns:p14="http://schemas.microsoft.com/office/powerpoint/2010/main" val="711666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92495C6-C8F0-8CE5-E80C-E789F0954E2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209E95DB-2D6D-6569-651C-CE432928D6C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9DA36CE-AC29-FBF7-646B-F4028478AFE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AB6B6D-A567-4E78-A8D5-94D42BEB9A06}" type="datetime1">
              <a:rPr lang="fr-FR"/>
              <a:pPr>
                <a:defRPr/>
              </a:pPr>
              <a:t>10/01/2024</a:t>
            </a:fld>
            <a:endParaRPr lang="fr-FR"/>
          </a:p>
        </p:txBody>
      </p:sp>
      <p:sp>
        <p:nvSpPr>
          <p:cNvPr id="5" name="Espace réservé du pied de page 4">
            <a:extLst>
              <a:ext uri="{FF2B5EF4-FFF2-40B4-BE49-F238E27FC236}">
                <a16:creationId xmlns:a16="http://schemas.microsoft.com/office/drawing/2014/main" id="{E5A9F38E-F4EB-F8EB-F3C2-2EBAABCB749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RUMILLY  -  VENDREDI 26 NOVEMBRE 2010</a:t>
            </a:r>
          </a:p>
        </p:txBody>
      </p:sp>
      <p:sp>
        <p:nvSpPr>
          <p:cNvPr id="6" name="Espace réservé du numéro de diapositive 5">
            <a:extLst>
              <a:ext uri="{FF2B5EF4-FFF2-40B4-BE49-F238E27FC236}">
                <a16:creationId xmlns:a16="http://schemas.microsoft.com/office/drawing/2014/main" id="{A055BFC3-382A-8468-38A8-71E80766BBA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52D04B-82A1-4DAB-B6CB-E3B9166C06E5}" type="slidenum">
              <a:rPr lang="fr-FR" altLang="fr-FR"/>
              <a:pPr>
                <a:defRPr/>
              </a:pPr>
              <a:t>‹N°›</a:t>
            </a:fld>
            <a:endParaRPr lang="fr-FR" altLang="fr-FR"/>
          </a:p>
        </p:txBody>
      </p:sp>
    </p:spTree>
    <p:extLst>
      <p:ext uri="{BB962C8B-B14F-4D97-AF65-F5344CB8AC3E}">
        <p14:creationId xmlns:p14="http://schemas.microsoft.com/office/powerpoint/2010/main" val="20699709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ransition>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vento.renater.fr/survey/collegiens-q8yyo8l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LGT Albanais-RUMILLY</a:t>
            </a:r>
          </a:p>
        </p:txBody>
      </p:sp>
      <p:sp>
        <p:nvSpPr>
          <p:cNvPr id="3" name="Sous-titre 2"/>
          <p:cNvSpPr>
            <a:spLocks noGrp="1"/>
          </p:cNvSpPr>
          <p:nvPr>
            <p:ph type="subTitle" idx="1"/>
          </p:nvPr>
        </p:nvSpPr>
        <p:spPr>
          <a:xfrm>
            <a:off x="511728" y="3665989"/>
            <a:ext cx="10897299" cy="2110795"/>
          </a:xfrm>
        </p:spPr>
        <p:style>
          <a:lnRef idx="2">
            <a:schemeClr val="accent1"/>
          </a:lnRef>
          <a:fillRef idx="1">
            <a:schemeClr val="lt1"/>
          </a:fillRef>
          <a:effectRef idx="0">
            <a:schemeClr val="accent1"/>
          </a:effectRef>
          <a:fontRef idx="minor">
            <a:schemeClr val="dk1"/>
          </a:fontRef>
        </p:style>
        <p:txBody>
          <a:bodyPr>
            <a:normAutofit/>
          </a:bodyPr>
          <a:lstStyle/>
          <a:p>
            <a:r>
              <a:rPr lang="fr-FR" sz="4000" b="1" dirty="0">
                <a:solidFill>
                  <a:srgbClr val="FF0000"/>
                </a:solidFill>
              </a:rPr>
              <a:t>Un lycée pour réussir autrement, une ambiance sereine, un lieu de travail agréable et paisible</a:t>
            </a:r>
          </a:p>
          <a:p>
            <a:r>
              <a:rPr lang="fr-FR" sz="4000" b="1" dirty="0">
                <a:solidFill>
                  <a:srgbClr val="FF0000"/>
                </a:solidFill>
              </a:rPr>
              <a:t>Des projets proposés diversifiés…</a:t>
            </a:r>
          </a:p>
          <a:p>
            <a:endParaRPr lang="fr-FR" sz="3600" b="1" dirty="0">
              <a:solidFill>
                <a:srgbClr val="FF0000"/>
              </a:solidFill>
            </a:endParaRPr>
          </a:p>
        </p:txBody>
      </p:sp>
      <p:sp>
        <p:nvSpPr>
          <p:cNvPr id="4" name="Rectangle 3">
            <a:extLst>
              <a:ext uri="{FF2B5EF4-FFF2-40B4-BE49-F238E27FC236}">
                <a16:creationId xmlns:a16="http://schemas.microsoft.com/office/drawing/2014/main" id="{14EDF0AF-2ED8-87DB-A6E9-5EB293CD0AB2}"/>
              </a:ext>
            </a:extLst>
          </p:cNvPr>
          <p:cNvSpPr/>
          <p:nvPr/>
        </p:nvSpPr>
        <p:spPr>
          <a:xfrm>
            <a:off x="1778466" y="179179"/>
            <a:ext cx="8690995" cy="2387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6" name="Image 5">
            <a:extLst>
              <a:ext uri="{FF2B5EF4-FFF2-40B4-BE49-F238E27FC236}">
                <a16:creationId xmlns:a16="http://schemas.microsoft.com/office/drawing/2014/main" id="{C468F044-B042-46B8-ACBE-49F8F4F63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763" y="347791"/>
            <a:ext cx="2800350" cy="1466850"/>
          </a:xfrm>
          <a:prstGeom prst="rect">
            <a:avLst/>
          </a:prstGeom>
        </p:spPr>
      </p:pic>
      <p:pic>
        <p:nvPicPr>
          <p:cNvPr id="8" name="Image 7">
            <a:extLst>
              <a:ext uri="{FF2B5EF4-FFF2-40B4-BE49-F238E27FC236}">
                <a16:creationId xmlns:a16="http://schemas.microsoft.com/office/drawing/2014/main" id="{5124C9DC-64D3-E4CA-5EFA-407F588234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506" y="269529"/>
            <a:ext cx="2278385" cy="2141224"/>
          </a:xfrm>
          <a:prstGeom prst="rect">
            <a:avLst/>
          </a:prstGeom>
        </p:spPr>
      </p:pic>
      <p:pic>
        <p:nvPicPr>
          <p:cNvPr id="10" name="Image 9">
            <a:extLst>
              <a:ext uri="{FF2B5EF4-FFF2-40B4-BE49-F238E27FC236}">
                <a16:creationId xmlns:a16="http://schemas.microsoft.com/office/drawing/2014/main" id="{F5BC43A1-21E5-144B-9205-E0530CA1A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109" y="717361"/>
            <a:ext cx="989215" cy="1097280"/>
          </a:xfrm>
          <a:prstGeom prst="rect">
            <a:avLst/>
          </a:prstGeom>
        </p:spPr>
      </p:pic>
    </p:spTree>
    <p:extLst>
      <p:ext uri="{BB962C8B-B14F-4D97-AF65-F5344CB8AC3E}">
        <p14:creationId xmlns:p14="http://schemas.microsoft.com/office/powerpoint/2010/main" val="122213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b="1" dirty="0">
                <a:solidFill>
                  <a:srgbClr val="FF0000"/>
                </a:solidFill>
              </a:rPr>
              <a:t>L’option Management et gestion</a:t>
            </a:r>
            <a:br>
              <a:rPr lang="fr-FR" b="1" dirty="0">
                <a:solidFill>
                  <a:srgbClr val="FF0000"/>
                </a:solidFill>
              </a:rPr>
            </a:br>
            <a:endParaRPr lang="fr-FR" dirty="0"/>
          </a:p>
        </p:txBody>
      </p:sp>
      <p:sp>
        <p:nvSpPr>
          <p:cNvPr id="3" name="Sous-titre 2"/>
          <p:cNvSpPr>
            <a:spLocks noGrp="1"/>
          </p:cNvSpPr>
          <p:nvPr>
            <p:ph idx="1"/>
          </p:nvPr>
        </p:nvSpPr>
        <p:spPr/>
        <p:txBody>
          <a:bodyPr/>
          <a:lstStyle/>
          <a:p>
            <a:pPr marL="0" indent="0" algn="ctr">
              <a:buNone/>
            </a:pPr>
            <a:r>
              <a:rPr lang="fr-FR" b="1" dirty="0">
                <a:solidFill>
                  <a:srgbClr val="FF0000"/>
                </a:solidFill>
              </a:rPr>
              <a:t>1,5h /</a:t>
            </a:r>
            <a:r>
              <a:rPr lang="fr-FR" b="1" dirty="0" err="1">
                <a:solidFill>
                  <a:srgbClr val="FF0000"/>
                </a:solidFill>
              </a:rPr>
              <a:t>sem</a:t>
            </a:r>
            <a:endParaRPr lang="fr-FR" b="1" dirty="0">
              <a:solidFill>
                <a:srgbClr val="FF0000"/>
              </a:solidFill>
            </a:endParaRPr>
          </a:p>
          <a:p>
            <a:pPr marL="0" indent="0" algn="ctr">
              <a:buNone/>
            </a:pPr>
            <a:endParaRPr lang="fr-FR" b="1" dirty="0"/>
          </a:p>
          <a:p>
            <a:pPr marL="0" indent="0" algn="ctr">
              <a:buNone/>
            </a:pPr>
            <a:r>
              <a:rPr lang="fr-FR" b="1" dirty="0"/>
              <a:t>Activités autour de la conduite d’un projet </a:t>
            </a:r>
          </a:p>
          <a:p>
            <a:pPr marL="0" indent="0" algn="ctr">
              <a:buNone/>
            </a:pPr>
            <a:r>
              <a:rPr lang="fr-FR" b="1" dirty="0"/>
              <a:t>Exemple :</a:t>
            </a:r>
          </a:p>
          <a:p>
            <a:pPr marL="0" indent="0" algn="ctr">
              <a:buNone/>
            </a:pPr>
            <a:r>
              <a:rPr lang="fr-FR" b="1" dirty="0"/>
              <a:t>organisation Journée </a:t>
            </a:r>
            <a:r>
              <a:rPr lang="fr-FR" b="1" dirty="0" err="1"/>
              <a:t>Soliday’s</a:t>
            </a:r>
            <a:r>
              <a:rPr lang="fr-FR" b="1" dirty="0"/>
              <a:t>-troc vêtements au sein du lycée</a:t>
            </a:r>
          </a:p>
          <a:p>
            <a:pPr marL="0" indent="0" algn="ctr">
              <a:buNone/>
            </a:pPr>
            <a:endParaRPr lang="fr-FR" dirty="0"/>
          </a:p>
        </p:txBody>
      </p:sp>
    </p:spTree>
    <p:extLst>
      <p:ext uri="{BB962C8B-B14F-4D97-AF65-F5344CB8AC3E}">
        <p14:creationId xmlns:p14="http://schemas.microsoft.com/office/powerpoint/2010/main" val="429108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4789513" y="3139498"/>
            <a:ext cx="2547099" cy="1236649"/>
          </a:xfrm>
          <a:prstGeom prst="rect">
            <a:avLst/>
          </a:prstGeom>
          <a:noFill/>
          <a:ln>
            <a:solidFill>
              <a:srgbClr val="3465A4"/>
            </a:solidFill>
          </a:ln>
        </p:spPr>
        <p:txBody>
          <a:bodyPr lIns="0" tIns="0" rIns="0" bIns="0" anchor="ctr"/>
          <a:lstStyle/>
          <a:p>
            <a:pPr algn="ctr"/>
            <a:r>
              <a:rPr lang="es-ES" sz="2903" b="1" spc="-1">
                <a:latin typeface="Arial"/>
              </a:rPr>
              <a:t>Management 
et gestion</a:t>
            </a:r>
            <a:endParaRPr/>
          </a:p>
        </p:txBody>
      </p:sp>
      <p:sp>
        <p:nvSpPr>
          <p:cNvPr id="41" name="TextShape 3"/>
          <p:cNvSpPr txBox="1"/>
          <p:nvPr/>
        </p:nvSpPr>
        <p:spPr>
          <a:xfrm>
            <a:off x="7336613" y="369690"/>
            <a:ext cx="3134891" cy="1655288"/>
          </a:xfrm>
          <a:prstGeom prst="rect">
            <a:avLst/>
          </a:prstGeom>
          <a:noFill/>
          <a:ln>
            <a:solidFill>
              <a:srgbClr val="3465A4"/>
            </a:solidFill>
          </a:ln>
        </p:spPr>
        <p:txBody>
          <a:bodyPr lIns="0" tIns="0" rIns="0" bIns="0" anchor="ctr"/>
          <a:lstStyle/>
          <a:p>
            <a:pPr algn="ctr"/>
            <a:r>
              <a:rPr lang="es-ES" sz="1996" b="1" spc="-1">
                <a:latin typeface="Arial"/>
              </a:rPr>
              <a:t>Donner des connaissances de base sur le management et la science de gestion</a:t>
            </a:r>
            <a:endParaRPr/>
          </a:p>
        </p:txBody>
      </p:sp>
      <p:sp>
        <p:nvSpPr>
          <p:cNvPr id="42" name="TextShape 4"/>
          <p:cNvSpPr txBox="1"/>
          <p:nvPr/>
        </p:nvSpPr>
        <p:spPr>
          <a:xfrm>
            <a:off x="1850553" y="435000"/>
            <a:ext cx="3265511" cy="1655288"/>
          </a:xfrm>
          <a:prstGeom prst="rect">
            <a:avLst/>
          </a:prstGeom>
          <a:noFill/>
          <a:ln>
            <a:solidFill>
              <a:srgbClr val="3465A4"/>
            </a:solidFill>
          </a:ln>
        </p:spPr>
        <p:txBody>
          <a:bodyPr lIns="0" tIns="0" rIns="0" bIns="0" anchor="ctr"/>
          <a:lstStyle/>
          <a:p>
            <a:pPr algn="ctr"/>
            <a:r>
              <a:rPr lang="es-ES" sz="1996" b="1" spc="-1" dirty="0" err="1">
                <a:latin typeface="Arial"/>
              </a:rPr>
              <a:t>Situer</a:t>
            </a:r>
            <a:r>
              <a:rPr lang="es-ES" sz="1996" b="1" spc="-1" dirty="0">
                <a:latin typeface="Arial"/>
              </a:rPr>
              <a:t> les </a:t>
            </a:r>
            <a:r>
              <a:rPr lang="es-ES" sz="1996" b="1" spc="-1" dirty="0" err="1">
                <a:latin typeface="Arial"/>
              </a:rPr>
              <a:t>pratiques</a:t>
            </a:r>
            <a:r>
              <a:rPr lang="es-ES" sz="1996" b="1" spc="-1" dirty="0">
                <a:latin typeface="Arial"/>
              </a:rPr>
              <a:t> des </a:t>
            </a:r>
            <a:r>
              <a:rPr lang="es-ES" sz="1996" b="1" spc="-1" dirty="0" err="1">
                <a:latin typeface="Arial"/>
              </a:rPr>
              <a:t>organisations</a:t>
            </a:r>
            <a:r>
              <a:rPr lang="es-ES" sz="1996" b="1" spc="-1" dirty="0">
                <a:latin typeface="Arial"/>
              </a:rPr>
              <a:t> par </a:t>
            </a:r>
            <a:r>
              <a:rPr lang="es-ES" sz="1996" b="1" spc="-1" dirty="0" err="1">
                <a:latin typeface="Arial"/>
              </a:rPr>
              <a:t>rapport</a:t>
            </a:r>
            <a:r>
              <a:rPr lang="es-ES" sz="1996" b="1" spc="-1" dirty="0">
                <a:latin typeface="Arial"/>
              </a:rPr>
              <a:t> </a:t>
            </a:r>
            <a:r>
              <a:rPr lang="es-ES" sz="1996" b="1" spc="-1" dirty="0" err="1">
                <a:latin typeface="Arial"/>
              </a:rPr>
              <a:t>aux</a:t>
            </a:r>
            <a:r>
              <a:rPr lang="es-ES" sz="1996" b="1" spc="-1" dirty="0">
                <a:latin typeface="Arial"/>
              </a:rPr>
              <a:t> </a:t>
            </a:r>
            <a:r>
              <a:rPr lang="es-ES" sz="1996" b="1" spc="-1" dirty="0" err="1">
                <a:latin typeface="Arial"/>
              </a:rPr>
              <a:t>enjeux</a:t>
            </a:r>
            <a:r>
              <a:rPr lang="es-ES" sz="1996" b="1" spc="-1" dirty="0">
                <a:latin typeface="Arial"/>
              </a:rPr>
              <a:t> </a:t>
            </a:r>
            <a:r>
              <a:rPr lang="es-ES" sz="1996" b="1" spc="-1" dirty="0" err="1">
                <a:latin typeface="Arial"/>
              </a:rPr>
              <a:t>fondamentaux</a:t>
            </a:r>
            <a:r>
              <a:rPr lang="es-ES" sz="1996" b="1" spc="-1" dirty="0">
                <a:latin typeface="Arial"/>
              </a:rPr>
              <a:t> de </a:t>
            </a:r>
            <a:r>
              <a:rPr lang="es-ES" sz="1996" b="1" spc="-1" dirty="0" err="1">
                <a:latin typeface="Arial"/>
              </a:rPr>
              <a:t>société</a:t>
            </a:r>
            <a:r>
              <a:rPr lang="es-ES" sz="1996" b="1" spc="-1" dirty="0">
                <a:latin typeface="Arial"/>
              </a:rPr>
              <a:t>, de </a:t>
            </a:r>
            <a:r>
              <a:rPr lang="es-ES" sz="1996" b="1" spc="-1" dirty="0" err="1">
                <a:latin typeface="Arial"/>
              </a:rPr>
              <a:t>cohésion</a:t>
            </a:r>
            <a:r>
              <a:rPr lang="es-ES" sz="1996" b="1" spc="-1" dirty="0">
                <a:latin typeface="Arial"/>
              </a:rPr>
              <a:t> </a:t>
            </a:r>
            <a:r>
              <a:rPr lang="es-ES" sz="1996" b="1" spc="-1" dirty="0" err="1">
                <a:latin typeface="Arial"/>
              </a:rPr>
              <a:t>sociale</a:t>
            </a:r>
            <a:r>
              <a:rPr lang="es-ES" sz="1996" b="1" spc="-1" dirty="0">
                <a:latin typeface="Arial"/>
              </a:rPr>
              <a:t>, de </a:t>
            </a:r>
            <a:r>
              <a:rPr lang="es-ES" sz="1996" b="1" spc="-1" dirty="0" err="1">
                <a:latin typeface="Arial"/>
              </a:rPr>
              <a:t>solidarité</a:t>
            </a:r>
            <a:r>
              <a:rPr lang="es-ES" sz="1996" b="1" spc="-1" dirty="0">
                <a:latin typeface="Arial"/>
              </a:rPr>
              <a:t>, ...</a:t>
            </a:r>
            <a:endParaRPr dirty="0"/>
          </a:p>
        </p:txBody>
      </p:sp>
      <p:sp>
        <p:nvSpPr>
          <p:cNvPr id="43" name="TextShape 5"/>
          <p:cNvSpPr txBox="1"/>
          <p:nvPr/>
        </p:nvSpPr>
        <p:spPr>
          <a:xfrm>
            <a:off x="1850552" y="4721965"/>
            <a:ext cx="2155238" cy="1417559"/>
          </a:xfrm>
          <a:prstGeom prst="rect">
            <a:avLst/>
          </a:prstGeom>
          <a:noFill/>
          <a:ln>
            <a:solidFill>
              <a:srgbClr val="3465A4"/>
            </a:solidFill>
          </a:ln>
        </p:spPr>
        <p:txBody>
          <a:bodyPr lIns="0" tIns="0" rIns="0" bIns="0" anchor="ctr"/>
          <a:lstStyle/>
          <a:p>
            <a:pPr algn="ctr"/>
            <a:r>
              <a:rPr lang="es-ES" sz="1996" b="1" spc="-1">
                <a:latin typeface="Arial"/>
              </a:rPr>
              <a:t>Thèmes 1 :  s'engager et entreprendre, de l'intention à la création</a:t>
            </a:r>
            <a:endParaRPr/>
          </a:p>
        </p:txBody>
      </p:sp>
      <p:sp>
        <p:nvSpPr>
          <p:cNvPr id="44" name="TextShape 6"/>
          <p:cNvSpPr txBox="1"/>
          <p:nvPr/>
        </p:nvSpPr>
        <p:spPr>
          <a:xfrm>
            <a:off x="4920133" y="4768009"/>
            <a:ext cx="2285858" cy="1417559"/>
          </a:xfrm>
          <a:prstGeom prst="rect">
            <a:avLst/>
          </a:prstGeom>
          <a:noFill/>
          <a:ln>
            <a:solidFill>
              <a:srgbClr val="3465A4"/>
            </a:solidFill>
          </a:ln>
        </p:spPr>
        <p:txBody>
          <a:bodyPr lIns="0" tIns="0" rIns="0" bIns="0" anchor="ctr"/>
          <a:lstStyle/>
          <a:p>
            <a:pPr algn="ctr"/>
            <a:r>
              <a:rPr lang="es-ES" sz="1996" b="1" spc="-1">
                <a:latin typeface="Arial"/>
              </a:rPr>
              <a:t>Thème 2 : Organiser et décider, des objectifs à la réalisation</a:t>
            </a:r>
            <a:endParaRPr/>
          </a:p>
        </p:txBody>
      </p:sp>
      <p:sp>
        <p:nvSpPr>
          <p:cNvPr id="45" name="TextShape 7"/>
          <p:cNvSpPr txBox="1"/>
          <p:nvPr/>
        </p:nvSpPr>
        <p:spPr>
          <a:xfrm>
            <a:off x="7924404" y="4637387"/>
            <a:ext cx="2155238" cy="1655288"/>
          </a:xfrm>
          <a:prstGeom prst="rect">
            <a:avLst/>
          </a:prstGeom>
          <a:noFill/>
          <a:ln>
            <a:solidFill>
              <a:srgbClr val="3465A4"/>
            </a:solidFill>
          </a:ln>
        </p:spPr>
        <p:txBody>
          <a:bodyPr lIns="0" tIns="0" rIns="0" bIns="0" anchor="ctr"/>
          <a:lstStyle/>
          <a:p>
            <a:pPr algn="ctr"/>
            <a:r>
              <a:rPr lang="es-ES" sz="1996" b="1" spc="-1">
                <a:latin typeface="Arial"/>
              </a:rPr>
              <a:t>Thème 3 : Conduire et faire évoluer, du pilotage au développement</a:t>
            </a:r>
            <a:endParaRPr/>
          </a:p>
        </p:txBody>
      </p:sp>
      <p:pic>
        <p:nvPicPr>
          <p:cNvPr id="46" name="Image 45"/>
          <p:cNvPicPr/>
          <p:nvPr/>
        </p:nvPicPr>
        <p:blipFill>
          <a:blip r:embed="rId2"/>
          <a:stretch/>
        </p:blipFill>
        <p:spPr>
          <a:xfrm>
            <a:off x="7663164" y="3004633"/>
            <a:ext cx="2591837" cy="1451193"/>
          </a:xfrm>
          <a:prstGeom prst="rect">
            <a:avLst/>
          </a:prstGeom>
          <a:ln>
            <a:noFill/>
          </a:ln>
        </p:spPr>
      </p:pic>
      <p:pic>
        <p:nvPicPr>
          <p:cNvPr id="47" name="Image 46"/>
          <p:cNvPicPr/>
          <p:nvPr/>
        </p:nvPicPr>
        <p:blipFill>
          <a:blip r:embed="rId3"/>
          <a:stretch/>
        </p:blipFill>
        <p:spPr>
          <a:xfrm>
            <a:off x="5246685" y="588154"/>
            <a:ext cx="2024617" cy="1420171"/>
          </a:xfrm>
          <a:prstGeom prst="rect">
            <a:avLst/>
          </a:prstGeom>
          <a:ln>
            <a:noFill/>
          </a:ln>
        </p:spPr>
      </p:pic>
      <p:pic>
        <p:nvPicPr>
          <p:cNvPr id="48" name="Image 47"/>
          <p:cNvPicPr/>
          <p:nvPr/>
        </p:nvPicPr>
        <p:blipFill>
          <a:blip r:embed="rId4"/>
          <a:stretch/>
        </p:blipFill>
        <p:spPr>
          <a:xfrm>
            <a:off x="1721564" y="3228319"/>
            <a:ext cx="2937328" cy="1278448"/>
          </a:xfrm>
          <a:prstGeom prst="rect">
            <a:avLst/>
          </a:prstGeom>
          <a:ln>
            <a:noFill/>
          </a:ln>
        </p:spPr>
      </p:pic>
      <p:sp>
        <p:nvSpPr>
          <p:cNvPr id="2" name="TextShape 1">
            <a:extLst>
              <a:ext uri="{FF2B5EF4-FFF2-40B4-BE49-F238E27FC236}">
                <a16:creationId xmlns:a16="http://schemas.microsoft.com/office/drawing/2014/main" id="{CA99CA3F-1854-8E65-D31E-DFC226CAFC4E}"/>
              </a:ext>
            </a:extLst>
          </p:cNvPr>
          <p:cNvSpPr txBox="1"/>
          <p:nvPr/>
        </p:nvSpPr>
        <p:spPr>
          <a:xfrm>
            <a:off x="4371249" y="2097146"/>
            <a:ext cx="2591838" cy="1049210"/>
          </a:xfrm>
          <a:prstGeom prst="rect">
            <a:avLst/>
          </a:prstGeom>
          <a:noFill/>
          <a:ln>
            <a:solidFill>
              <a:srgbClr val="3465A4"/>
            </a:solidFill>
          </a:ln>
        </p:spPr>
        <p:txBody>
          <a:bodyPr lIns="0" tIns="0" rIns="0" bIns="0" anchor="ctr"/>
          <a:lstStyle/>
          <a:p>
            <a:pPr algn="ctr"/>
            <a:r>
              <a:rPr lang="es-ES" sz="1600" b="1" spc="-1" dirty="0">
                <a:solidFill>
                  <a:srgbClr val="FF0000"/>
                </a:solidFill>
                <a:highlight>
                  <a:srgbClr val="FFFF00"/>
                </a:highlight>
                <a:latin typeface="Arial"/>
              </a:rPr>
              <a:t>Un </a:t>
            </a:r>
            <a:r>
              <a:rPr lang="es-ES" sz="1600" b="1" spc="-1" dirty="0" err="1">
                <a:solidFill>
                  <a:srgbClr val="FF0000"/>
                </a:solidFill>
                <a:highlight>
                  <a:srgbClr val="FFFF00"/>
                </a:highlight>
                <a:latin typeface="Arial"/>
              </a:rPr>
              <a:t>enseignement</a:t>
            </a:r>
            <a:r>
              <a:rPr lang="es-ES" sz="1600" b="1" spc="-1" dirty="0">
                <a:solidFill>
                  <a:srgbClr val="FF0000"/>
                </a:solidFill>
                <a:highlight>
                  <a:srgbClr val="FFFF00"/>
                </a:highlight>
                <a:latin typeface="Arial"/>
              </a:rPr>
              <a:t> basé sur des </a:t>
            </a:r>
            <a:r>
              <a:rPr lang="es-ES" sz="1600" b="1" spc="-1" dirty="0" err="1">
                <a:solidFill>
                  <a:srgbClr val="FF0000"/>
                </a:solidFill>
                <a:highlight>
                  <a:srgbClr val="FFFF00"/>
                </a:highlight>
                <a:latin typeface="Arial"/>
              </a:rPr>
              <a:t>questionnements</a:t>
            </a:r>
            <a:endParaRPr sz="1600" dirty="0">
              <a:solidFill>
                <a:srgbClr val="FF0000"/>
              </a:solidFill>
              <a:highlight>
                <a:srgbClr val="FFFF00"/>
              </a:highlight>
            </a:endParaRPr>
          </a:p>
        </p:txBody>
      </p:sp>
    </p:spTree>
    <p:extLst>
      <p:ext uri="{BB962C8B-B14F-4D97-AF65-F5344CB8AC3E}">
        <p14:creationId xmlns:p14="http://schemas.microsoft.com/office/powerpoint/2010/main" val="17438126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solidFill>
        </p:spPr>
        <p:txBody>
          <a:bodyPr/>
          <a:lstStyle/>
          <a:p>
            <a:pPr algn="ctr"/>
            <a:r>
              <a:rPr lang="fr-FR" dirty="0"/>
              <a:t>Spécificités du LGT de l’Albanais</a:t>
            </a:r>
            <a:br>
              <a:rPr lang="fr-FR" dirty="0"/>
            </a:br>
            <a:r>
              <a:rPr lang="fr-FR" b="1" dirty="0">
                <a:solidFill>
                  <a:srgbClr val="0070C0"/>
                </a:solidFill>
              </a:rPr>
              <a:t>deux spécialités SI et EPPCS</a:t>
            </a:r>
          </a:p>
        </p:txBody>
      </p:sp>
      <p:sp>
        <p:nvSpPr>
          <p:cNvPr id="3" name="Espace réservé du contenu 2"/>
          <p:cNvSpPr>
            <a:spLocks noGrp="1"/>
          </p:cNvSpPr>
          <p:nvPr>
            <p:ph idx="1"/>
          </p:nvPr>
        </p:nvSpPr>
        <p:spPr/>
        <p:txBody>
          <a:bodyPr/>
          <a:lstStyle/>
          <a:p>
            <a:pPr marL="0" indent="0" algn="ctr">
              <a:buNone/>
            </a:pPr>
            <a:endParaRPr lang="fr-FR" dirty="0">
              <a:solidFill>
                <a:srgbClr val="FF0000"/>
              </a:solidFill>
            </a:endParaRPr>
          </a:p>
          <a:p>
            <a:pPr marL="0" indent="0" algn="ctr">
              <a:buNone/>
            </a:pPr>
            <a:r>
              <a:rPr lang="fr-FR" dirty="0">
                <a:solidFill>
                  <a:srgbClr val="FF0000"/>
                </a:solidFill>
              </a:rPr>
              <a:t>Si choix d’une 1</a:t>
            </a:r>
            <a:r>
              <a:rPr lang="fr-FR" baseline="30000" dirty="0">
                <a:solidFill>
                  <a:srgbClr val="FF0000"/>
                </a:solidFill>
              </a:rPr>
              <a:t>ère</a:t>
            </a:r>
            <a:r>
              <a:rPr lang="fr-FR" dirty="0">
                <a:solidFill>
                  <a:srgbClr val="FF0000"/>
                </a:solidFill>
              </a:rPr>
              <a:t> générale </a:t>
            </a:r>
          </a:p>
          <a:p>
            <a:pPr marL="0" indent="0" algn="ctr">
              <a:buNone/>
            </a:pPr>
            <a:endParaRPr lang="fr-FR" dirty="0">
              <a:solidFill>
                <a:srgbClr val="FF0000"/>
              </a:solidFill>
            </a:endParaRPr>
          </a:p>
          <a:p>
            <a:pPr marL="0" indent="0" algn="ctr">
              <a:buNone/>
            </a:pPr>
            <a:r>
              <a:rPr lang="fr-FR" dirty="0">
                <a:solidFill>
                  <a:srgbClr val="FF0000"/>
                </a:solidFill>
              </a:rPr>
              <a:t>FOCUS sur la </a:t>
            </a:r>
            <a:r>
              <a:rPr lang="fr-FR" dirty="0">
                <a:solidFill>
                  <a:srgbClr val="0070C0"/>
                </a:solidFill>
              </a:rPr>
              <a:t>spécialité SI </a:t>
            </a:r>
            <a:r>
              <a:rPr lang="fr-FR" dirty="0">
                <a:solidFill>
                  <a:srgbClr val="FF0000"/>
                </a:solidFill>
              </a:rPr>
              <a:t>au LGT de l’ Albanais</a:t>
            </a:r>
          </a:p>
          <a:p>
            <a:pPr marL="0" indent="0" algn="ctr">
              <a:buNone/>
            </a:pPr>
            <a:endParaRPr lang="fr-FR" dirty="0">
              <a:solidFill>
                <a:srgbClr val="FF0000"/>
              </a:solidFill>
            </a:endParaRPr>
          </a:p>
          <a:p>
            <a:pPr marL="0" indent="0" algn="ctr">
              <a:buNone/>
            </a:pPr>
            <a:r>
              <a:rPr lang="fr-FR" dirty="0">
                <a:solidFill>
                  <a:srgbClr val="FF0000"/>
                </a:solidFill>
              </a:rPr>
              <a:t>FOCUS sur la </a:t>
            </a:r>
            <a:r>
              <a:rPr lang="fr-FR" dirty="0">
                <a:solidFill>
                  <a:srgbClr val="0070C0"/>
                </a:solidFill>
              </a:rPr>
              <a:t>spécialité</a:t>
            </a:r>
            <a:r>
              <a:rPr lang="fr-FR" dirty="0">
                <a:solidFill>
                  <a:srgbClr val="FF0000"/>
                </a:solidFill>
              </a:rPr>
              <a:t> </a:t>
            </a:r>
            <a:r>
              <a:rPr lang="fr-FR" dirty="0">
                <a:solidFill>
                  <a:srgbClr val="0070C0"/>
                </a:solidFill>
              </a:rPr>
              <a:t>E</a:t>
            </a:r>
            <a:r>
              <a:rPr lang="fr-FR" dirty="0">
                <a:solidFill>
                  <a:srgbClr val="FF0000"/>
                </a:solidFill>
              </a:rPr>
              <a:t>ducation </a:t>
            </a:r>
            <a:r>
              <a:rPr lang="fr-FR" dirty="0">
                <a:solidFill>
                  <a:srgbClr val="0070C0"/>
                </a:solidFill>
              </a:rPr>
              <a:t>p</a:t>
            </a:r>
            <a:r>
              <a:rPr lang="fr-FR" dirty="0">
                <a:solidFill>
                  <a:srgbClr val="FF0000"/>
                </a:solidFill>
              </a:rPr>
              <a:t>hysique </a:t>
            </a:r>
            <a:r>
              <a:rPr lang="fr-FR" dirty="0">
                <a:solidFill>
                  <a:srgbClr val="0070C0"/>
                </a:solidFill>
              </a:rPr>
              <a:t>p</a:t>
            </a:r>
            <a:r>
              <a:rPr lang="fr-FR" dirty="0">
                <a:solidFill>
                  <a:srgbClr val="FF0000"/>
                </a:solidFill>
              </a:rPr>
              <a:t>ratiques et </a:t>
            </a:r>
            <a:r>
              <a:rPr lang="fr-FR" dirty="0">
                <a:solidFill>
                  <a:srgbClr val="0070C0"/>
                </a:solidFill>
              </a:rPr>
              <a:t>c</a:t>
            </a:r>
            <a:r>
              <a:rPr lang="fr-FR" dirty="0">
                <a:solidFill>
                  <a:srgbClr val="FF0000"/>
                </a:solidFill>
              </a:rPr>
              <a:t>ulture </a:t>
            </a:r>
            <a:r>
              <a:rPr lang="fr-FR" dirty="0">
                <a:solidFill>
                  <a:srgbClr val="0070C0"/>
                </a:solidFill>
              </a:rPr>
              <a:t>s</a:t>
            </a:r>
            <a:r>
              <a:rPr lang="fr-FR" dirty="0">
                <a:solidFill>
                  <a:srgbClr val="FF0000"/>
                </a:solidFill>
              </a:rPr>
              <a:t>portive </a:t>
            </a:r>
            <a:r>
              <a:rPr lang="fr-FR" dirty="0">
                <a:solidFill>
                  <a:srgbClr val="0070C0"/>
                </a:solidFill>
              </a:rPr>
              <a:t>( EPPCS) </a:t>
            </a:r>
            <a:r>
              <a:rPr lang="fr-FR" dirty="0">
                <a:solidFill>
                  <a:srgbClr val="0070C0"/>
                </a:solidFill>
                <a:highlight>
                  <a:srgbClr val="FFFF00"/>
                </a:highlight>
              </a:rPr>
              <a:t>depuis septembre 2022</a:t>
            </a:r>
          </a:p>
          <a:p>
            <a:pPr marL="0" indent="0" algn="ctr">
              <a:buNone/>
            </a:pPr>
            <a:endParaRPr lang="fr-FR" dirty="0">
              <a:solidFill>
                <a:srgbClr val="FF0000"/>
              </a:solidFill>
            </a:endParaRPr>
          </a:p>
        </p:txBody>
      </p:sp>
    </p:spTree>
    <p:extLst>
      <p:ext uri="{BB962C8B-B14F-4D97-AF65-F5344CB8AC3E}">
        <p14:creationId xmlns:p14="http://schemas.microsoft.com/office/powerpoint/2010/main" val="21877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8"/>
          <p:cNvSpPr>
            <a:spLocks noGrp="1"/>
          </p:cNvSpPr>
          <p:nvPr>
            <p:ph type="title"/>
          </p:nvPr>
        </p:nvSpPr>
        <p:spPr>
          <a:xfrm>
            <a:off x="2733589" y="114726"/>
            <a:ext cx="7493000" cy="3563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6D9F1"/>
          </a:solidFill>
          <a:ln w="0" cap="flat">
            <a:solidFill>
              <a:srgbClr val="4F81BD"/>
            </a:solidFill>
            <a:miter/>
          </a:ln>
        </p:spPr>
        <p:txBody>
          <a:bodyPr vert="horz" lIns="90000" tIns="45000" rIns="90000" bIns="45000" rtlCol="0" anchor="t" anchorCtr="1" compatLnSpc="0">
            <a:spAutoFit/>
          </a:bodyPr>
          <a:lstStyle/>
          <a:p>
            <a:pPr algn="ctr" eaLnBrk="1" fontAlgn="auto">
              <a:defRPr/>
            </a:pPr>
            <a:r>
              <a:rPr sz="2000" b="1" dirty="0">
                <a:latin typeface="Arial" pitchFamily="34"/>
              </a:rPr>
              <a:t>La Filière Générale en 1</a:t>
            </a:r>
            <a:r>
              <a:rPr sz="2000" b="1" baseline="30000" dirty="0">
                <a:latin typeface="Arial" pitchFamily="34"/>
              </a:rPr>
              <a:t>ère</a:t>
            </a:r>
            <a:r>
              <a:rPr sz="2000" b="1" dirty="0">
                <a:latin typeface="Arial" pitchFamily="34"/>
              </a:rPr>
              <a:t>  </a:t>
            </a:r>
          </a:p>
        </p:txBody>
      </p:sp>
      <p:sp>
        <p:nvSpPr>
          <p:cNvPr id="4" name="Rectangle 3"/>
          <p:cNvSpPr/>
          <p:nvPr/>
        </p:nvSpPr>
        <p:spPr>
          <a:xfrm>
            <a:off x="1924050" y="754063"/>
            <a:ext cx="1828800" cy="21463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fr-FR" b="1" dirty="0"/>
              <a:t>1</a:t>
            </a:r>
            <a:r>
              <a:rPr lang="fr-FR" b="1" baseline="30000" dirty="0"/>
              <a:t>ère</a:t>
            </a:r>
            <a:r>
              <a:rPr lang="fr-FR" b="1" dirty="0"/>
              <a:t> Tronc commun 16h</a:t>
            </a:r>
          </a:p>
          <a:p>
            <a:pPr algn="ctr">
              <a:defRPr/>
            </a:pPr>
            <a:r>
              <a:rPr lang="fr-FR" b="1" dirty="0"/>
              <a:t>+ </a:t>
            </a:r>
          </a:p>
          <a:p>
            <a:pPr algn="ctr">
              <a:defRPr/>
            </a:pPr>
            <a:r>
              <a:rPr lang="fr-FR" b="1" dirty="0"/>
              <a:t>3 enseignements de spécialité </a:t>
            </a:r>
          </a:p>
          <a:p>
            <a:pPr algn="ctr">
              <a:defRPr/>
            </a:pPr>
            <a:r>
              <a:rPr lang="fr-FR" b="1" dirty="0"/>
              <a:t>de 4h soit 12h </a:t>
            </a:r>
          </a:p>
          <a:p>
            <a:pPr algn="ctr">
              <a:defRPr/>
            </a:pPr>
            <a:r>
              <a:rPr lang="fr-FR" b="1" dirty="0"/>
              <a:t>Choisis parmi </a:t>
            </a:r>
          </a:p>
        </p:txBody>
      </p:sp>
      <p:sp>
        <p:nvSpPr>
          <p:cNvPr id="6" name="Rectangle 5"/>
          <p:cNvSpPr/>
          <p:nvPr/>
        </p:nvSpPr>
        <p:spPr>
          <a:xfrm>
            <a:off x="4092577" y="471062"/>
            <a:ext cx="6453188" cy="2752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a:t>Histoire, géographie et sciences politiques</a:t>
            </a:r>
          </a:p>
          <a:p>
            <a:pPr>
              <a:defRPr/>
            </a:pPr>
            <a:r>
              <a:rPr lang="fr-FR" b="1" dirty="0"/>
              <a:t>Humanités, littératures et philosophie</a:t>
            </a:r>
          </a:p>
          <a:p>
            <a:pPr>
              <a:defRPr/>
            </a:pPr>
            <a:r>
              <a:rPr lang="fr-FR" dirty="0">
                <a:solidFill>
                  <a:srgbClr val="FF0000"/>
                </a:solidFill>
              </a:rPr>
              <a:t> </a:t>
            </a:r>
            <a:r>
              <a:rPr lang="fr-FR" b="1" dirty="0"/>
              <a:t>Langues, Littératures et cultures étrangères Anglais</a:t>
            </a:r>
          </a:p>
          <a:p>
            <a:pPr>
              <a:defRPr/>
            </a:pPr>
            <a:r>
              <a:rPr lang="fr-FR" b="1" dirty="0"/>
              <a:t>Anglais contemporain</a:t>
            </a:r>
          </a:p>
          <a:p>
            <a:pPr>
              <a:defRPr/>
            </a:pPr>
            <a:r>
              <a:rPr lang="fr-FR" b="1" dirty="0"/>
              <a:t>Mathématiques</a:t>
            </a:r>
          </a:p>
          <a:p>
            <a:pPr>
              <a:defRPr/>
            </a:pPr>
            <a:r>
              <a:rPr lang="fr-FR" b="1" dirty="0"/>
              <a:t>Physique-chimie</a:t>
            </a:r>
          </a:p>
          <a:p>
            <a:pPr>
              <a:defRPr/>
            </a:pPr>
            <a:r>
              <a:rPr lang="fr-FR" b="1" dirty="0"/>
              <a:t>Sciences de la vie et de la terre</a:t>
            </a:r>
          </a:p>
          <a:p>
            <a:pPr>
              <a:defRPr/>
            </a:pPr>
            <a:r>
              <a:rPr lang="fr-FR" b="1" dirty="0"/>
              <a:t>Sciences économiques et sociales</a:t>
            </a:r>
          </a:p>
          <a:p>
            <a:pPr>
              <a:defRPr/>
            </a:pPr>
            <a:r>
              <a:rPr lang="fr-FR" b="1" dirty="0">
                <a:solidFill>
                  <a:srgbClr val="FF0000"/>
                </a:solidFill>
              </a:rPr>
              <a:t>Education physique, pratiques et culture sportive</a:t>
            </a:r>
          </a:p>
          <a:p>
            <a:pPr>
              <a:defRPr/>
            </a:pPr>
            <a:r>
              <a:rPr lang="fr-FR" b="1" dirty="0">
                <a:solidFill>
                  <a:srgbClr val="FF0000"/>
                </a:solidFill>
              </a:rPr>
              <a:t>Sciences de l’ingénieur</a:t>
            </a:r>
          </a:p>
        </p:txBody>
      </p:sp>
      <p:sp>
        <p:nvSpPr>
          <p:cNvPr id="7" name="Flèche droite 6"/>
          <p:cNvSpPr/>
          <p:nvPr/>
        </p:nvSpPr>
        <p:spPr>
          <a:xfrm>
            <a:off x="3875089" y="2613026"/>
            <a:ext cx="217487" cy="130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sp>
        <p:nvSpPr>
          <p:cNvPr id="8" name="ZoneTexte 18"/>
          <p:cNvSpPr txBox="1">
            <a:spLocks/>
          </p:cNvSpPr>
          <p:nvPr/>
        </p:nvSpPr>
        <p:spPr>
          <a:xfrm>
            <a:off x="2622884" y="3605215"/>
            <a:ext cx="7252953" cy="38583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6D9F1"/>
          </a:solidFill>
          <a:ln w="0" cap="flat">
            <a:solidFill>
              <a:srgbClr val="4F81BD"/>
            </a:solidFill>
            <a:prstDash val="solid"/>
            <a:miter/>
          </a:ln>
        </p:spPr>
        <p:txBody>
          <a:bodyPr wrap="square" lIns="90000" tIns="45000" rIns="90000" bIns="45000" anchorCtr="1" compatLnSpc="0">
            <a:spAutoFit/>
          </a:bodyPr>
          <a:lstStyle>
            <a:lvl1pPr marL="0" marR="0" lvl="0" indent="0" algn="l" rtl="0" hangingPunct="1">
              <a:lnSpc>
                <a:spcPct val="100000"/>
              </a:lnSpc>
              <a:spcBef>
                <a:spcPts val="0"/>
              </a:spcBef>
              <a:spcAft>
                <a:spcPts val="0"/>
              </a:spcAft>
              <a:buNone/>
              <a:tabLst/>
              <a:defRPr lang="fr-FR" sz="1800" b="0" i="0" u="none" strike="noStrike" kern="1200" spc="0" baseline="0">
                <a:ln>
                  <a:noFill/>
                </a:ln>
                <a:solidFill>
                  <a:srgbClr val="000000"/>
                </a:solidFill>
                <a:latin typeface="Calibri" pitchFamily="18"/>
                <a:ea typeface="Microsoft YaHei" pitchFamily="2"/>
                <a:cs typeface="Mangal" pitchFamily="2"/>
              </a:defRPr>
            </a:lvl1pPr>
          </a:lstStyle>
          <a:p>
            <a:pPr algn="ctr" eaLnBrk="1" fontAlgn="auto">
              <a:defRPr/>
            </a:pPr>
            <a:r>
              <a:rPr sz="2000" b="1" dirty="0">
                <a:latin typeface="Arial" pitchFamily="34"/>
              </a:rPr>
              <a:t>La Filière Générale en Terminale  </a:t>
            </a:r>
          </a:p>
        </p:txBody>
      </p:sp>
      <p:sp>
        <p:nvSpPr>
          <p:cNvPr id="9" name="Rectangle 8"/>
          <p:cNvSpPr/>
          <p:nvPr/>
        </p:nvSpPr>
        <p:spPr>
          <a:xfrm>
            <a:off x="1897063" y="4106863"/>
            <a:ext cx="3486150" cy="21463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fr-FR" b="1" dirty="0"/>
              <a:t>1</a:t>
            </a:r>
            <a:r>
              <a:rPr lang="fr-FR" b="1" baseline="30000" dirty="0"/>
              <a:t>ère</a:t>
            </a:r>
            <a:r>
              <a:rPr lang="fr-FR" b="1" dirty="0"/>
              <a:t> Tronc commun 15h30</a:t>
            </a:r>
          </a:p>
          <a:p>
            <a:pPr algn="ctr">
              <a:defRPr/>
            </a:pPr>
            <a:r>
              <a:rPr lang="fr-FR" b="1" dirty="0"/>
              <a:t>+ </a:t>
            </a:r>
          </a:p>
          <a:p>
            <a:pPr algn="ctr">
              <a:defRPr/>
            </a:pPr>
            <a:r>
              <a:rPr lang="fr-FR" b="1" dirty="0"/>
              <a:t>2 enseignements de spécialité </a:t>
            </a:r>
          </a:p>
          <a:p>
            <a:pPr algn="ctr">
              <a:defRPr/>
            </a:pPr>
            <a:r>
              <a:rPr lang="fr-FR" b="1" dirty="0"/>
              <a:t>de 6h  soit 12h</a:t>
            </a:r>
          </a:p>
          <a:p>
            <a:pPr algn="ctr">
              <a:defRPr/>
            </a:pPr>
            <a:r>
              <a:rPr lang="fr-FR" b="1" dirty="0"/>
              <a:t>Choisis parmi ceux étudiés en 1</a:t>
            </a:r>
            <a:r>
              <a:rPr lang="fr-FR" b="1" baseline="30000" dirty="0"/>
              <a:t>ère</a:t>
            </a:r>
            <a:r>
              <a:rPr lang="fr-FR" b="1" dirty="0"/>
              <a:t> </a:t>
            </a:r>
          </a:p>
          <a:p>
            <a:pPr algn="ctr">
              <a:defRPr/>
            </a:pPr>
            <a:r>
              <a:rPr lang="fr-FR" b="1" dirty="0"/>
              <a:t>+</a:t>
            </a:r>
          </a:p>
          <a:p>
            <a:pPr algn="ctr">
              <a:defRPr/>
            </a:pPr>
            <a:r>
              <a:rPr lang="fr-FR" b="1" dirty="0"/>
              <a:t>Choix élargi d’enseignement optionnel (2)</a:t>
            </a:r>
          </a:p>
        </p:txBody>
      </p:sp>
      <p:sp>
        <p:nvSpPr>
          <p:cNvPr id="10" name="Rectangle 9"/>
          <p:cNvSpPr/>
          <p:nvPr/>
        </p:nvSpPr>
        <p:spPr>
          <a:xfrm>
            <a:off x="6679407" y="3974893"/>
            <a:ext cx="4724147" cy="218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400" b="1" dirty="0"/>
          </a:p>
          <a:p>
            <a:pPr>
              <a:defRPr/>
            </a:pPr>
            <a:r>
              <a:rPr lang="fr-FR" sz="1400" b="1" dirty="0"/>
              <a:t>Histoire, géographie et sciences politiques</a:t>
            </a:r>
          </a:p>
          <a:p>
            <a:pPr>
              <a:defRPr/>
            </a:pPr>
            <a:r>
              <a:rPr lang="fr-FR" sz="1400" b="1" dirty="0"/>
              <a:t>Humanités, littératures et philosophie</a:t>
            </a:r>
          </a:p>
          <a:p>
            <a:pPr>
              <a:defRPr/>
            </a:pPr>
            <a:r>
              <a:rPr lang="fr-FR" sz="1400" dirty="0">
                <a:solidFill>
                  <a:srgbClr val="FF0000"/>
                </a:solidFill>
              </a:rPr>
              <a:t> </a:t>
            </a:r>
            <a:r>
              <a:rPr lang="fr-FR" sz="1400" b="1" dirty="0"/>
              <a:t>Langues, Littératures et cultures étrangères Anglais</a:t>
            </a:r>
          </a:p>
          <a:p>
            <a:pPr>
              <a:defRPr/>
            </a:pPr>
            <a:r>
              <a:rPr lang="fr-FR" sz="1400" b="1" dirty="0"/>
              <a:t>Anglais contemporain</a:t>
            </a:r>
          </a:p>
          <a:p>
            <a:pPr>
              <a:defRPr/>
            </a:pPr>
            <a:r>
              <a:rPr lang="fr-FR" sz="1400" b="1" dirty="0"/>
              <a:t>Mathématiques</a:t>
            </a:r>
          </a:p>
          <a:p>
            <a:pPr>
              <a:defRPr/>
            </a:pPr>
            <a:r>
              <a:rPr lang="fr-FR" sz="1400" b="1" dirty="0"/>
              <a:t>Physique-chimie</a:t>
            </a:r>
          </a:p>
          <a:p>
            <a:pPr>
              <a:defRPr/>
            </a:pPr>
            <a:r>
              <a:rPr lang="fr-FR" sz="1400" b="1" dirty="0"/>
              <a:t>Sciences de la vie et de la terre</a:t>
            </a:r>
          </a:p>
          <a:p>
            <a:pPr>
              <a:defRPr/>
            </a:pPr>
            <a:r>
              <a:rPr lang="fr-FR" sz="1400" b="1" dirty="0"/>
              <a:t>Sciences économiques et sociales</a:t>
            </a:r>
          </a:p>
          <a:p>
            <a:pPr>
              <a:defRPr/>
            </a:pPr>
            <a:r>
              <a:rPr lang="fr-FR" sz="1400" b="1" dirty="0">
                <a:solidFill>
                  <a:srgbClr val="FF0000"/>
                </a:solidFill>
              </a:rPr>
              <a:t>Sciences de l’ingénieur      </a:t>
            </a:r>
          </a:p>
          <a:p>
            <a:pPr>
              <a:defRPr/>
            </a:pPr>
            <a:r>
              <a:rPr lang="fr-FR" sz="1400" b="1" dirty="0">
                <a:solidFill>
                  <a:srgbClr val="FF0000"/>
                </a:solidFill>
              </a:rPr>
              <a:t>Education physique, pratiques et culture sportive</a:t>
            </a:r>
          </a:p>
          <a:p>
            <a:pPr>
              <a:defRPr/>
            </a:pPr>
            <a:endParaRPr lang="fr-FR" sz="1400" b="1" dirty="0">
              <a:solidFill>
                <a:srgbClr val="FF0000"/>
              </a:solidFill>
            </a:endParaRPr>
          </a:p>
        </p:txBody>
      </p:sp>
      <p:sp>
        <p:nvSpPr>
          <p:cNvPr id="2" name="Plus 1"/>
          <p:cNvSpPr/>
          <p:nvPr/>
        </p:nvSpPr>
        <p:spPr>
          <a:xfrm>
            <a:off x="1698625" y="3127375"/>
            <a:ext cx="357188" cy="355600"/>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llipse 4"/>
          <p:cNvSpPr/>
          <p:nvPr/>
        </p:nvSpPr>
        <p:spPr>
          <a:xfrm>
            <a:off x="2203450" y="6356351"/>
            <a:ext cx="1671638" cy="4095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00" dirty="0">
                <a:solidFill>
                  <a:srgbClr val="FF0000"/>
                </a:solidFill>
              </a:rPr>
              <a:t>Enseignement optionnel</a:t>
            </a:r>
          </a:p>
        </p:txBody>
      </p:sp>
      <p:sp>
        <p:nvSpPr>
          <p:cNvPr id="11" name="Flèche droite 10"/>
          <p:cNvSpPr/>
          <p:nvPr/>
        </p:nvSpPr>
        <p:spPr>
          <a:xfrm>
            <a:off x="3983038" y="3305176"/>
            <a:ext cx="214312" cy="20796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4597401" y="3305176"/>
            <a:ext cx="4164013" cy="207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0000"/>
                </a:solidFill>
              </a:rPr>
              <a:t>Latin - LV3 italien - arts plastiques</a:t>
            </a:r>
          </a:p>
        </p:txBody>
      </p:sp>
      <p:sp>
        <p:nvSpPr>
          <p:cNvPr id="14" name="Ellipse 13"/>
          <p:cNvSpPr/>
          <p:nvPr/>
        </p:nvSpPr>
        <p:spPr>
          <a:xfrm>
            <a:off x="2184400" y="3143251"/>
            <a:ext cx="1671638" cy="4095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00" dirty="0">
                <a:solidFill>
                  <a:srgbClr val="FF0000"/>
                </a:solidFill>
              </a:rPr>
              <a:t>1 Enseignement optionnel</a:t>
            </a:r>
          </a:p>
        </p:txBody>
      </p:sp>
      <p:sp>
        <p:nvSpPr>
          <p:cNvPr id="16" name="Plus 15"/>
          <p:cNvSpPr/>
          <p:nvPr/>
        </p:nvSpPr>
        <p:spPr>
          <a:xfrm>
            <a:off x="1628775" y="6330950"/>
            <a:ext cx="357188" cy="357188"/>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lèche droite 16"/>
          <p:cNvSpPr/>
          <p:nvPr/>
        </p:nvSpPr>
        <p:spPr>
          <a:xfrm>
            <a:off x="4403726" y="6457950"/>
            <a:ext cx="866775" cy="230188"/>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Rectangle 17"/>
          <p:cNvSpPr/>
          <p:nvPr/>
        </p:nvSpPr>
        <p:spPr>
          <a:xfrm>
            <a:off x="5713414" y="6144126"/>
            <a:ext cx="6237954" cy="63969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0000"/>
                </a:solidFill>
              </a:rPr>
              <a:t>Latin - LV3 italien - arts plastiques + Maths Expertes + Maths complémentaires+ Droits Grands enjeux Monde contemporain</a:t>
            </a:r>
          </a:p>
        </p:txBody>
      </p:sp>
      <p:sp>
        <p:nvSpPr>
          <p:cNvPr id="12" name="Ellipse 11">
            <a:extLst>
              <a:ext uri="{FF2B5EF4-FFF2-40B4-BE49-F238E27FC236}">
                <a16:creationId xmlns:a16="http://schemas.microsoft.com/office/drawing/2014/main" id="{2F7C1ED3-FF6A-4C8A-A785-A3B7E770DDF0}"/>
              </a:ext>
            </a:extLst>
          </p:cNvPr>
          <p:cNvSpPr/>
          <p:nvPr/>
        </p:nvSpPr>
        <p:spPr>
          <a:xfrm>
            <a:off x="83890" y="1610686"/>
            <a:ext cx="1813173" cy="1375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200" dirty="0">
                <a:solidFill>
                  <a:srgbClr val="FF0000"/>
                </a:solidFill>
              </a:rPr>
              <a:t>Nouveauté</a:t>
            </a:r>
            <a:r>
              <a:rPr lang="fr-FR" sz="1200" dirty="0"/>
              <a:t> </a:t>
            </a:r>
          </a:p>
          <a:p>
            <a:pPr algn="ctr"/>
            <a:r>
              <a:rPr lang="fr-FR" sz="1200" dirty="0" err="1">
                <a:solidFill>
                  <a:schemeClr val="tx1"/>
                </a:solidFill>
              </a:rPr>
              <a:t>Ens</a:t>
            </a:r>
            <a:r>
              <a:rPr lang="fr-FR" sz="1200" dirty="0">
                <a:solidFill>
                  <a:schemeClr val="tx1"/>
                </a:solidFill>
              </a:rPr>
              <a:t>. Spécialité </a:t>
            </a:r>
          </a:p>
          <a:p>
            <a:pPr algn="ctr"/>
            <a:r>
              <a:rPr lang="fr-FR" sz="1200" dirty="0">
                <a:solidFill>
                  <a:schemeClr val="tx1"/>
                </a:solidFill>
              </a:rPr>
              <a:t>EPS </a:t>
            </a:r>
          </a:p>
          <a:p>
            <a:pPr algn="ctr"/>
            <a:r>
              <a:rPr lang="fr-FR" sz="1200" dirty="0">
                <a:solidFill>
                  <a:schemeClr val="tx1"/>
                </a:solidFill>
              </a:rPr>
              <a:t>en septembre 22</a:t>
            </a:r>
          </a:p>
        </p:txBody>
      </p:sp>
    </p:spTree>
    <p:extLst>
      <p:ext uri="{BB962C8B-B14F-4D97-AF65-F5344CB8AC3E}">
        <p14:creationId xmlns:p14="http://schemas.microsoft.com/office/powerpoint/2010/main" val="46058511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txBox="1">
            <a:spLocks noGrp="1"/>
          </p:cNvSpPr>
          <p:nvPr>
            <p:ph type="title" idx="4294967295"/>
          </p:nvPr>
        </p:nvSpPr>
        <p:spPr>
          <a:xfrm>
            <a:off x="1981200" y="273051"/>
            <a:ext cx="8229600" cy="441325"/>
          </a:xfrm>
        </p:spPr>
        <p:txBody>
          <a:bodyPr>
            <a:normAutofit fontScale="90000"/>
          </a:bodyPr>
          <a:lstStyle/>
          <a:p>
            <a:r>
              <a:rPr altLang="fr-FR" sz="1800" b="1" dirty="0">
                <a:solidFill>
                  <a:srgbClr val="FF0000"/>
                </a:solidFill>
                <a:latin typeface="Arial" panose="020B0604020202020204" pitchFamily="34" charset="0"/>
                <a:ea typeface="Microsoft YaHei" panose="020B0503020204020204" pitchFamily="34" charset="-122"/>
                <a:cs typeface="Mangal"/>
              </a:rPr>
              <a:t>PRESENTATION DE</a:t>
            </a:r>
            <a:r>
              <a:rPr lang="fr-FR" altLang="fr-FR" sz="1800" b="1" dirty="0">
                <a:solidFill>
                  <a:srgbClr val="FF0000"/>
                </a:solidFill>
                <a:latin typeface="Arial" panose="020B0604020202020204" pitchFamily="34" charset="0"/>
                <a:ea typeface="Microsoft YaHei" panose="020B0503020204020204" pitchFamily="34" charset="-122"/>
                <a:cs typeface="Mangal"/>
              </a:rPr>
              <a:t> L</a:t>
            </a:r>
            <a:r>
              <a:rPr altLang="fr-FR" sz="1800" b="1" dirty="0">
                <a:solidFill>
                  <a:srgbClr val="FF0000"/>
                </a:solidFill>
                <a:latin typeface="Arial" panose="020B0604020202020204" pitchFamily="34" charset="0"/>
                <a:ea typeface="Microsoft YaHei" panose="020B0503020204020204" pitchFamily="34" charset="-122"/>
                <a:cs typeface="Mangal"/>
              </a:rPr>
              <a:t> ENSEIGNEMENT</a:t>
            </a:r>
            <a:r>
              <a:rPr lang="fr-FR" altLang="fr-FR" sz="1800" b="1" dirty="0">
                <a:solidFill>
                  <a:srgbClr val="FF0000"/>
                </a:solidFill>
                <a:latin typeface="Arial" panose="020B0604020202020204" pitchFamily="34" charset="0"/>
                <a:ea typeface="Microsoft YaHei" panose="020B0503020204020204" pitchFamily="34" charset="-122"/>
                <a:cs typeface="Mangal"/>
              </a:rPr>
              <a:t> </a:t>
            </a:r>
            <a:r>
              <a:rPr altLang="fr-FR" sz="1800" b="1" dirty="0">
                <a:solidFill>
                  <a:srgbClr val="FF0000"/>
                </a:solidFill>
                <a:latin typeface="Arial" panose="020B0604020202020204" pitchFamily="34" charset="0"/>
                <a:ea typeface="Microsoft YaHei" panose="020B0503020204020204" pitchFamily="34" charset="-122"/>
                <a:cs typeface="Mangal"/>
              </a:rPr>
              <a:t>DE SPECIALITE </a:t>
            </a:r>
            <a:br>
              <a:rPr altLang="fr-FR" sz="1800" dirty="0">
                <a:solidFill>
                  <a:srgbClr val="FF0000"/>
                </a:solidFill>
                <a:latin typeface="Arial" panose="020B0604020202020204" pitchFamily="34" charset="0"/>
                <a:ea typeface="Microsoft YaHei" panose="020B0503020204020204" pitchFamily="34" charset="-122"/>
                <a:cs typeface="Mangal"/>
              </a:rPr>
            </a:br>
            <a:endParaRPr altLang="fr-FR" sz="1800" dirty="0">
              <a:solidFill>
                <a:srgbClr val="FF0000"/>
              </a:solidFill>
              <a:latin typeface="Arial" panose="020B0604020202020204" pitchFamily="34" charset="0"/>
              <a:ea typeface="Microsoft YaHei" panose="020B0503020204020204" pitchFamily="34" charset="-122"/>
              <a:cs typeface="Mangal"/>
            </a:endParaRPr>
          </a:p>
        </p:txBody>
      </p:sp>
      <p:sp>
        <p:nvSpPr>
          <p:cNvPr id="31747" name="Espace réservé du texte 2"/>
          <p:cNvSpPr txBox="1">
            <a:spLocks noGrp="1"/>
          </p:cNvSpPr>
          <p:nvPr>
            <p:ph type="body" idx="4294967295"/>
          </p:nvPr>
        </p:nvSpPr>
        <p:spPr>
          <a:xfrm>
            <a:off x="1654175" y="592139"/>
            <a:ext cx="8821738" cy="6078537"/>
          </a:xfrm>
        </p:spPr>
        <p:txBody>
          <a:bodyPr/>
          <a:lstStyle/>
          <a:p>
            <a:r>
              <a:rPr altLang="fr-FR" sz="2400" b="1" dirty="0">
                <a:latin typeface="Calibri" panose="020F0502020204030204" pitchFamily="34" charset="0"/>
                <a:ea typeface="Microsoft YaHei" panose="020B0503020204020204" pitchFamily="34" charset="-122"/>
                <a:cs typeface="Mangal"/>
              </a:rPr>
              <a:t>Science de </a:t>
            </a:r>
            <a:r>
              <a:rPr altLang="fr-FR" sz="2400" b="1" dirty="0" err="1">
                <a:latin typeface="Calibri" panose="020F0502020204030204" pitchFamily="34" charset="0"/>
                <a:ea typeface="Microsoft YaHei" panose="020B0503020204020204" pitchFamily="34" charset="-122"/>
                <a:cs typeface="Mangal"/>
              </a:rPr>
              <a:t>l’ingénieur</a:t>
            </a:r>
            <a:r>
              <a:rPr altLang="fr-FR" sz="2400" b="1" dirty="0">
                <a:latin typeface="Calibri" panose="020F0502020204030204" pitchFamily="34" charset="0"/>
                <a:ea typeface="Microsoft YaHei" panose="020B0503020204020204" pitchFamily="34" charset="-122"/>
                <a:cs typeface="Mangal"/>
              </a:rPr>
              <a:t> </a:t>
            </a:r>
            <a:endParaRPr altLang="fr-FR" sz="2400" dirty="0">
              <a:latin typeface="Calibri" panose="020F0502020204030204" pitchFamily="34" charset="0"/>
              <a:ea typeface="Microsoft YaHei" panose="020B0503020204020204" pitchFamily="34" charset="-122"/>
              <a:cs typeface="Mangal"/>
            </a:endParaRPr>
          </a:p>
          <a:p>
            <a:pPr>
              <a:buFont typeface="StarSymbol"/>
              <a:buNone/>
            </a:pPr>
            <a:r>
              <a:rPr lang="fr-FR" altLang="fr-FR" sz="2400" dirty="0">
                <a:latin typeface="Calibri" panose="020F0502020204030204" pitchFamily="34" charset="0"/>
                <a:ea typeface="Microsoft YaHei" panose="020B0503020204020204" pitchFamily="34" charset="-122"/>
                <a:cs typeface="Mangal"/>
              </a:rPr>
              <a:t>D</a:t>
            </a:r>
            <a:r>
              <a:rPr altLang="fr-FR" sz="2400" dirty="0" err="1">
                <a:latin typeface="Calibri" panose="020F0502020204030204" pitchFamily="34" charset="0"/>
                <a:ea typeface="Microsoft YaHei" panose="020B0503020204020204" pitchFamily="34" charset="-122"/>
                <a:cs typeface="Mangal"/>
              </a:rPr>
              <a:t>écouvrir</a:t>
            </a:r>
            <a:r>
              <a:rPr altLang="fr-FR" sz="2400" dirty="0">
                <a:latin typeface="Calibri" panose="020F0502020204030204" pitchFamily="34" charset="0"/>
                <a:ea typeface="Microsoft YaHei" panose="020B0503020204020204" pitchFamily="34" charset="-122"/>
                <a:cs typeface="Mangal"/>
              </a:rPr>
              <a:t> les notions </a:t>
            </a:r>
            <a:r>
              <a:rPr altLang="fr-FR" sz="2400" dirty="0" err="1">
                <a:latin typeface="Calibri" panose="020F0502020204030204" pitchFamily="34" charset="0"/>
                <a:ea typeface="Microsoft YaHei" panose="020B0503020204020204" pitchFamily="34" charset="-122"/>
                <a:cs typeface="Mangal"/>
              </a:rPr>
              <a:t>scientifiques</a:t>
            </a:r>
            <a:r>
              <a:rPr altLang="fr-FR" sz="2400" dirty="0">
                <a:latin typeface="Calibri" panose="020F0502020204030204" pitchFamily="34" charset="0"/>
                <a:ea typeface="Microsoft YaHei" panose="020B0503020204020204" pitchFamily="34" charset="-122"/>
                <a:cs typeface="Mangal"/>
              </a:rPr>
              <a:t> et </a:t>
            </a:r>
            <a:r>
              <a:rPr altLang="fr-FR" sz="2400" dirty="0" err="1">
                <a:latin typeface="Calibri" panose="020F0502020204030204" pitchFamily="34" charset="0"/>
                <a:ea typeface="Microsoft YaHei" panose="020B0503020204020204" pitchFamily="34" charset="-122"/>
                <a:cs typeface="Mangal"/>
              </a:rPr>
              <a:t>technologiques</a:t>
            </a:r>
            <a:r>
              <a:rPr altLang="fr-FR" sz="2400" dirty="0">
                <a:latin typeface="Calibri" panose="020F0502020204030204" pitchFamily="34" charset="0"/>
                <a:ea typeface="Microsoft YaHei" panose="020B0503020204020204" pitchFamily="34" charset="-122"/>
                <a:cs typeface="Mangal"/>
              </a:rPr>
              <a:t> de la </a:t>
            </a:r>
            <a:r>
              <a:rPr altLang="fr-FR" sz="2400" dirty="0" err="1">
                <a:latin typeface="Calibri" panose="020F0502020204030204" pitchFamily="34" charset="0"/>
                <a:ea typeface="Microsoft YaHei" panose="020B0503020204020204" pitchFamily="34" charset="-122"/>
                <a:cs typeface="Mangal"/>
              </a:rPr>
              <a:t>mécanique</a:t>
            </a:r>
            <a:r>
              <a:rPr altLang="fr-FR" sz="2400" dirty="0">
                <a:latin typeface="Calibri" panose="020F0502020204030204" pitchFamily="34" charset="0"/>
                <a:ea typeface="Microsoft YaHei" panose="020B0503020204020204" pitchFamily="34" charset="-122"/>
                <a:cs typeface="Mangal"/>
              </a:rPr>
              <a:t>, de </a:t>
            </a:r>
            <a:r>
              <a:rPr altLang="fr-FR" sz="2400" dirty="0" err="1">
                <a:latin typeface="Calibri" panose="020F0502020204030204" pitchFamily="34" charset="0"/>
                <a:ea typeface="Microsoft YaHei" panose="020B0503020204020204" pitchFamily="34" charset="-122"/>
                <a:cs typeface="Mangal"/>
              </a:rPr>
              <a:t>l’électricité</a:t>
            </a:r>
            <a:r>
              <a:rPr altLang="fr-FR" sz="2400" dirty="0">
                <a:latin typeface="Calibri" panose="020F0502020204030204" pitchFamily="34" charset="0"/>
                <a:ea typeface="Microsoft YaHei" panose="020B0503020204020204" pitchFamily="34" charset="-122"/>
                <a:cs typeface="Mangal"/>
              </a:rPr>
              <a:t>, de </a:t>
            </a:r>
            <a:r>
              <a:rPr altLang="fr-FR" sz="2400" dirty="0" err="1">
                <a:latin typeface="Calibri" panose="020F0502020204030204" pitchFamily="34" charset="0"/>
                <a:ea typeface="Microsoft YaHei" panose="020B0503020204020204" pitchFamily="34" charset="-122"/>
                <a:cs typeface="Mangal"/>
              </a:rPr>
              <a:t>l’informatique</a:t>
            </a:r>
            <a:r>
              <a:rPr altLang="fr-FR" sz="2400" dirty="0">
                <a:latin typeface="Calibri" panose="020F0502020204030204" pitchFamily="34" charset="0"/>
                <a:ea typeface="Microsoft YaHei" panose="020B0503020204020204" pitchFamily="34" charset="-122"/>
                <a:cs typeface="Mangal"/>
              </a:rPr>
              <a:t> et du numérique. </a:t>
            </a:r>
          </a:p>
          <a:p>
            <a:pPr>
              <a:buFont typeface="StarSymbol"/>
              <a:buNone/>
            </a:pPr>
            <a:r>
              <a:rPr lang="fr-FR" altLang="fr-FR" sz="2400" dirty="0">
                <a:latin typeface="Calibri" panose="020F0502020204030204" pitchFamily="34" charset="0"/>
                <a:ea typeface="Microsoft YaHei" panose="020B0503020204020204" pitchFamily="34" charset="-122"/>
                <a:cs typeface="Mangal"/>
              </a:rPr>
              <a:t>Développer </a:t>
            </a:r>
            <a:r>
              <a:rPr altLang="fr-FR" sz="2400" dirty="0" err="1">
                <a:latin typeface="Calibri" panose="020F0502020204030204" pitchFamily="34" charset="0"/>
                <a:ea typeface="Microsoft YaHei" panose="020B0503020204020204" pitchFamily="34" charset="-122"/>
                <a:cs typeface="Mangal"/>
              </a:rPr>
              <a:t>ses</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capacités</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d’observation</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d’élaboration</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d’hypothèses</a:t>
            </a:r>
            <a:r>
              <a:rPr altLang="fr-FR" sz="2400" dirty="0">
                <a:latin typeface="Calibri" panose="020F0502020204030204" pitchFamily="34" charset="0"/>
                <a:ea typeface="Microsoft YaHei" panose="020B0503020204020204" pitchFamily="34" charset="-122"/>
                <a:cs typeface="Mangal"/>
              </a:rPr>
              <a:t>, de </a:t>
            </a:r>
            <a:r>
              <a:rPr altLang="fr-FR" sz="2400" dirty="0" err="1">
                <a:latin typeface="Calibri" panose="020F0502020204030204" pitchFamily="34" charset="0"/>
                <a:ea typeface="Microsoft YaHei" panose="020B0503020204020204" pitchFamily="34" charset="-122"/>
                <a:cs typeface="Mangal"/>
              </a:rPr>
              <a:t>modélisation</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d’analyse</a:t>
            </a:r>
            <a:r>
              <a:rPr altLang="fr-FR" sz="2400" dirty="0">
                <a:latin typeface="Calibri" panose="020F0502020204030204" pitchFamily="34" charset="0"/>
                <a:ea typeface="Microsoft YaHei" panose="020B0503020204020204" pitchFamily="34" charset="-122"/>
                <a:cs typeface="Mangal"/>
              </a:rPr>
              <a:t> critique </a:t>
            </a:r>
            <a:r>
              <a:rPr altLang="fr-FR" sz="2400" dirty="0" err="1">
                <a:latin typeface="Calibri" panose="020F0502020204030204" pitchFamily="34" charset="0"/>
                <a:ea typeface="Microsoft YaHei" panose="020B0503020204020204" pitchFamily="34" charset="-122"/>
                <a:cs typeface="Mangal"/>
              </a:rPr>
              <a:t>afin</a:t>
            </a:r>
            <a:r>
              <a:rPr altLang="fr-FR" sz="2400" dirty="0">
                <a:latin typeface="Calibri" panose="020F0502020204030204" pitchFamily="34" charset="0"/>
                <a:ea typeface="Microsoft YaHei" panose="020B0503020204020204" pitchFamily="34" charset="-122"/>
                <a:cs typeface="Mangal"/>
              </a:rPr>
              <a:t> de </a:t>
            </a:r>
            <a:r>
              <a:rPr altLang="fr-FR" sz="2400" dirty="0" err="1">
                <a:latin typeface="Calibri" panose="020F0502020204030204" pitchFamily="34" charset="0"/>
                <a:ea typeface="Microsoft YaHei" panose="020B0503020204020204" pitchFamily="34" charset="-122"/>
                <a:cs typeface="Mangal"/>
              </a:rPr>
              <a:t>comprendre</a:t>
            </a:r>
            <a:r>
              <a:rPr altLang="fr-FR" sz="2400" dirty="0">
                <a:latin typeface="Calibri" panose="020F0502020204030204" pitchFamily="34" charset="0"/>
                <a:ea typeface="Microsoft YaHei" panose="020B0503020204020204" pitchFamily="34" charset="-122"/>
                <a:cs typeface="Mangal"/>
              </a:rPr>
              <a:t> et </a:t>
            </a:r>
            <a:r>
              <a:rPr altLang="fr-FR" sz="2400" dirty="0" err="1">
                <a:latin typeface="Calibri" panose="020F0502020204030204" pitchFamily="34" charset="0"/>
                <a:ea typeface="Microsoft YaHei" panose="020B0503020204020204" pitchFamily="34" charset="-122"/>
                <a:cs typeface="Mangal"/>
              </a:rPr>
              <a:t>décrire</a:t>
            </a:r>
            <a:r>
              <a:rPr altLang="fr-FR" sz="2400" dirty="0">
                <a:latin typeface="Calibri" panose="020F0502020204030204" pitchFamily="34" charset="0"/>
                <a:ea typeface="Microsoft YaHei" panose="020B0503020204020204" pitchFamily="34" charset="-122"/>
                <a:cs typeface="Mangal"/>
              </a:rPr>
              <a:t> les </a:t>
            </a:r>
            <a:r>
              <a:rPr altLang="fr-FR" sz="2400" dirty="0" err="1">
                <a:latin typeface="Calibri" panose="020F0502020204030204" pitchFamily="34" charset="0"/>
                <a:ea typeface="Microsoft YaHei" panose="020B0503020204020204" pitchFamily="34" charset="-122"/>
                <a:cs typeface="Mangal"/>
              </a:rPr>
              <a:t>phénomènes</a:t>
            </a:r>
            <a:r>
              <a:rPr altLang="fr-FR" sz="2400" dirty="0">
                <a:latin typeface="Calibri" panose="020F0502020204030204" pitchFamily="34" charset="0"/>
                <a:ea typeface="Microsoft YaHei" panose="020B0503020204020204" pitchFamily="34" charset="-122"/>
                <a:cs typeface="Mangal"/>
              </a:rPr>
              <a:t> physiques </a:t>
            </a:r>
            <a:r>
              <a:rPr altLang="fr-FR" sz="2400" dirty="0" err="1">
                <a:latin typeface="Calibri" panose="020F0502020204030204" pitchFamily="34" charset="0"/>
                <a:ea typeface="Microsoft YaHei" panose="020B0503020204020204" pitchFamily="34" charset="-122"/>
                <a:cs typeface="Mangal"/>
              </a:rPr>
              <a:t>utiles</a:t>
            </a:r>
            <a:r>
              <a:rPr altLang="fr-FR" sz="2400" dirty="0">
                <a:latin typeface="Calibri" panose="020F0502020204030204" pitchFamily="34" charset="0"/>
                <a:ea typeface="Microsoft YaHei" panose="020B0503020204020204" pitchFamily="34" charset="-122"/>
                <a:cs typeface="Mangal"/>
              </a:rPr>
              <a:t> à </a:t>
            </a:r>
            <a:r>
              <a:rPr altLang="fr-FR" sz="2400" dirty="0" err="1">
                <a:latin typeface="Calibri" panose="020F0502020204030204" pitchFamily="34" charset="0"/>
                <a:ea typeface="Microsoft YaHei" panose="020B0503020204020204" pitchFamily="34" charset="-122"/>
                <a:cs typeface="Mangal"/>
              </a:rPr>
              <a:t>l’ingénieur</a:t>
            </a:r>
            <a:r>
              <a:rPr altLang="fr-FR" sz="2400" dirty="0">
                <a:latin typeface="Calibri" panose="020F0502020204030204" pitchFamily="34" charset="0"/>
                <a:ea typeface="Microsoft YaHei" panose="020B0503020204020204" pitchFamily="34" charset="-122"/>
                <a:cs typeface="Mangal"/>
              </a:rPr>
              <a:t>. </a:t>
            </a:r>
            <a:endParaRPr lang="fr-FR" altLang="fr-FR" sz="2400" dirty="0">
              <a:latin typeface="Calibri" panose="020F0502020204030204" pitchFamily="34" charset="0"/>
              <a:ea typeface="Microsoft YaHei" panose="020B0503020204020204" pitchFamily="34" charset="-122"/>
              <a:cs typeface="Mangal"/>
            </a:endParaRPr>
          </a:p>
          <a:p>
            <a:pPr>
              <a:buFont typeface="StarSymbol"/>
              <a:buNone/>
            </a:pPr>
            <a:r>
              <a:rPr lang="fr-FR" altLang="fr-FR" sz="2400" dirty="0">
                <a:latin typeface="Calibri" panose="020F0502020204030204" pitchFamily="34" charset="0"/>
                <a:ea typeface="Microsoft YaHei" panose="020B0503020204020204" pitchFamily="34" charset="-122"/>
                <a:cs typeface="Mangal"/>
              </a:rPr>
              <a:t>N</a:t>
            </a:r>
            <a:r>
              <a:rPr altLang="fr-FR" sz="2400" dirty="0" err="1">
                <a:latin typeface="Calibri" panose="020F0502020204030204" pitchFamily="34" charset="0"/>
                <a:ea typeface="Microsoft YaHei" panose="020B0503020204020204" pitchFamily="34" charset="-122"/>
                <a:cs typeface="Mangal"/>
              </a:rPr>
              <a:t>otion</a:t>
            </a:r>
            <a:r>
              <a:rPr altLang="fr-FR" sz="2400" dirty="0">
                <a:latin typeface="Calibri" panose="020F0502020204030204" pitchFamily="34" charset="0"/>
                <a:ea typeface="Microsoft YaHei" panose="020B0503020204020204" pitchFamily="34" charset="-122"/>
                <a:cs typeface="Mangal"/>
              </a:rPr>
              <a:t> de design qui </a:t>
            </a:r>
            <a:r>
              <a:rPr altLang="fr-FR" sz="2400" dirty="0" err="1">
                <a:latin typeface="Calibri" panose="020F0502020204030204" pitchFamily="34" charset="0"/>
                <a:ea typeface="Microsoft YaHei" panose="020B0503020204020204" pitchFamily="34" charset="-122"/>
                <a:cs typeface="Mangal"/>
              </a:rPr>
              <a:t>sollicite</a:t>
            </a:r>
            <a:r>
              <a:rPr altLang="fr-FR" sz="2400" dirty="0">
                <a:latin typeface="Calibri" panose="020F0502020204030204" pitchFamily="34" charset="0"/>
                <a:ea typeface="Microsoft YaHei" panose="020B0503020204020204" pitchFamily="34" charset="-122"/>
                <a:cs typeface="Mangal"/>
              </a:rPr>
              <a:t> la </a:t>
            </a:r>
            <a:r>
              <a:rPr altLang="fr-FR" sz="2400" dirty="0" err="1">
                <a:latin typeface="Calibri" panose="020F0502020204030204" pitchFamily="34" charset="0"/>
                <a:ea typeface="Microsoft YaHei" panose="020B0503020204020204" pitchFamily="34" charset="-122"/>
                <a:cs typeface="Mangal"/>
              </a:rPr>
              <a:t>créativité</a:t>
            </a:r>
            <a:r>
              <a:rPr altLang="fr-FR" sz="2400" dirty="0">
                <a:latin typeface="Calibri" panose="020F0502020204030204" pitchFamily="34" charset="0"/>
                <a:ea typeface="Microsoft YaHei" panose="020B0503020204020204" pitchFamily="34" charset="-122"/>
                <a:cs typeface="Mangal"/>
              </a:rPr>
              <a:t> des </a:t>
            </a:r>
            <a:r>
              <a:rPr altLang="fr-FR" sz="2400" dirty="0" err="1">
                <a:latin typeface="Calibri" panose="020F0502020204030204" pitchFamily="34" charset="0"/>
                <a:ea typeface="Microsoft YaHei" panose="020B0503020204020204" pitchFamily="34" charset="-122"/>
                <a:cs typeface="Mangal"/>
              </a:rPr>
              <a:t>élèves</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notamment</a:t>
            </a:r>
            <a:r>
              <a:rPr altLang="fr-FR" sz="2400" dirty="0">
                <a:latin typeface="Calibri" panose="020F0502020204030204" pitchFamily="34" charset="0"/>
                <a:ea typeface="Microsoft YaHei" panose="020B0503020204020204" pitchFamily="34" charset="-122"/>
                <a:cs typeface="Mangal"/>
              </a:rPr>
              <a:t> au moment de </a:t>
            </a:r>
            <a:r>
              <a:rPr altLang="fr-FR" sz="2400" dirty="0" err="1">
                <a:latin typeface="Calibri" panose="020F0502020204030204" pitchFamily="34" charset="0"/>
                <a:ea typeface="Microsoft YaHei" panose="020B0503020204020204" pitchFamily="34" charset="-122"/>
                <a:cs typeface="Mangal"/>
              </a:rPr>
              <a:t>l’élaboration</a:t>
            </a:r>
            <a:r>
              <a:rPr altLang="fr-FR" sz="2400" dirty="0">
                <a:latin typeface="Calibri" panose="020F0502020204030204" pitchFamily="34" charset="0"/>
                <a:ea typeface="Microsoft YaHei" panose="020B0503020204020204" pitchFamily="34" charset="-122"/>
                <a:cs typeface="Mangal"/>
              </a:rPr>
              <a:t> d’un </a:t>
            </a:r>
            <a:r>
              <a:rPr altLang="fr-FR" sz="2400" dirty="0" err="1">
                <a:latin typeface="Calibri" panose="020F0502020204030204" pitchFamily="34" charset="0"/>
                <a:ea typeface="Microsoft YaHei" panose="020B0503020204020204" pitchFamily="34" charset="-122"/>
                <a:cs typeface="Mangal"/>
              </a:rPr>
              <a:t>projet</a:t>
            </a:r>
            <a:r>
              <a:rPr altLang="fr-FR" sz="2400" dirty="0">
                <a:latin typeface="Calibri" panose="020F0502020204030204" pitchFamily="34" charset="0"/>
                <a:ea typeface="Microsoft YaHei" panose="020B0503020204020204" pitchFamily="34" charset="-122"/>
                <a:cs typeface="Mangal"/>
              </a:rPr>
              <a:t>. </a:t>
            </a:r>
          </a:p>
          <a:p>
            <a:pPr>
              <a:buFont typeface="StarSymbol"/>
              <a:buNone/>
            </a:pPr>
            <a:r>
              <a:rPr altLang="fr-FR" sz="2400" dirty="0">
                <a:latin typeface="Calibri" panose="020F0502020204030204" pitchFamily="34" charset="0"/>
                <a:ea typeface="Microsoft YaHei" panose="020B0503020204020204" pitchFamily="34" charset="-122"/>
                <a:cs typeface="Mangal"/>
              </a:rPr>
              <a:t>Ce dernier </a:t>
            </a:r>
            <a:r>
              <a:rPr altLang="fr-FR" sz="2400" dirty="0" err="1">
                <a:latin typeface="Calibri" panose="020F0502020204030204" pitchFamily="34" charset="0"/>
                <a:ea typeface="Microsoft YaHei" panose="020B0503020204020204" pitchFamily="34" charset="-122"/>
                <a:cs typeface="Mangal"/>
              </a:rPr>
              <a:t>permet</a:t>
            </a:r>
            <a:r>
              <a:rPr altLang="fr-FR" sz="2400" dirty="0">
                <a:latin typeface="Calibri" panose="020F0502020204030204" pitchFamily="34" charset="0"/>
                <a:ea typeface="Microsoft YaHei" panose="020B0503020204020204" pitchFamily="34" charset="-122"/>
                <a:cs typeface="Mangal"/>
              </a:rPr>
              <a:t> aux </a:t>
            </a:r>
            <a:r>
              <a:rPr altLang="fr-FR" sz="2400" dirty="0" err="1">
                <a:latin typeface="Calibri" panose="020F0502020204030204" pitchFamily="34" charset="0"/>
                <a:ea typeface="Microsoft YaHei" panose="020B0503020204020204" pitchFamily="34" charset="-122"/>
                <a:cs typeface="Mangal"/>
              </a:rPr>
              <a:t>élèves</a:t>
            </a:r>
            <a:r>
              <a:rPr altLang="fr-FR" sz="2400" dirty="0">
                <a:latin typeface="Calibri" panose="020F0502020204030204" pitchFamily="34" charset="0"/>
                <a:ea typeface="Microsoft YaHei" panose="020B0503020204020204" pitchFamily="34" charset="-122"/>
                <a:cs typeface="Mangal"/>
              </a:rPr>
              <a:t>, sous la </a:t>
            </a:r>
            <a:r>
              <a:rPr altLang="fr-FR" sz="2400" dirty="0" err="1">
                <a:latin typeface="Calibri" panose="020F0502020204030204" pitchFamily="34" charset="0"/>
                <a:ea typeface="Microsoft YaHei" panose="020B0503020204020204" pitchFamily="34" charset="-122"/>
                <a:cs typeface="Mangal"/>
              </a:rPr>
              <a:t>forme</a:t>
            </a:r>
            <a:r>
              <a:rPr altLang="fr-FR" sz="2400" dirty="0">
                <a:latin typeface="Calibri" panose="020F0502020204030204" pitchFamily="34" charset="0"/>
                <a:ea typeface="Microsoft YaHei" panose="020B0503020204020204" pitchFamily="34" charset="-122"/>
                <a:cs typeface="Mangal"/>
              </a:rPr>
              <a:t> d’un </a:t>
            </a:r>
            <a:r>
              <a:rPr altLang="fr-FR" sz="2400" dirty="0" err="1">
                <a:latin typeface="Calibri" panose="020F0502020204030204" pitchFamily="34" charset="0"/>
                <a:ea typeface="Microsoft YaHei" panose="020B0503020204020204" pitchFamily="34" charset="-122"/>
                <a:cs typeface="Mangal"/>
              </a:rPr>
              <a:t>défi</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d’imaginer</a:t>
            </a:r>
            <a:r>
              <a:rPr altLang="fr-FR" sz="2400" dirty="0">
                <a:latin typeface="Calibri" panose="020F0502020204030204" pitchFamily="34" charset="0"/>
                <a:ea typeface="Microsoft YaHei" panose="020B0503020204020204" pitchFamily="34" charset="-122"/>
                <a:cs typeface="Mangal"/>
              </a:rPr>
              <a:t> et de </a:t>
            </a:r>
            <a:r>
              <a:rPr altLang="fr-FR" sz="2400" dirty="0" err="1">
                <a:latin typeface="Calibri" panose="020F0502020204030204" pitchFamily="34" charset="0"/>
                <a:ea typeface="Microsoft YaHei" panose="020B0503020204020204" pitchFamily="34" charset="-122"/>
                <a:cs typeface="Mangal"/>
              </a:rPr>
              <a:t>matérialiser</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une</a:t>
            </a:r>
            <a:r>
              <a:rPr altLang="fr-FR" sz="2400" dirty="0">
                <a:latin typeface="Calibri" panose="020F0502020204030204" pitchFamily="34" charset="0"/>
                <a:ea typeface="Microsoft YaHei" panose="020B0503020204020204" pitchFamily="34" charset="-122"/>
                <a:cs typeface="Mangal"/>
              </a:rPr>
              <a:t> solution à un type de </a:t>
            </a:r>
            <a:r>
              <a:rPr altLang="fr-FR" sz="2400" dirty="0" err="1">
                <a:latin typeface="Calibri" panose="020F0502020204030204" pitchFamily="34" charset="0"/>
                <a:ea typeface="Microsoft YaHei" panose="020B0503020204020204" pitchFamily="34" charset="-122"/>
                <a:cs typeface="Mangal"/>
              </a:rPr>
              <a:t>problématique</a:t>
            </a:r>
            <a:r>
              <a:rPr altLang="fr-FR" sz="2400" dirty="0">
                <a:latin typeface="Calibri" panose="020F0502020204030204" pitchFamily="34" charset="0"/>
                <a:ea typeface="Microsoft YaHei" panose="020B0503020204020204" pitchFamily="34" charset="-122"/>
                <a:cs typeface="Mangal"/>
              </a:rPr>
              <a:t> </a:t>
            </a:r>
            <a:r>
              <a:rPr altLang="fr-FR" sz="2400" dirty="0" err="1">
                <a:latin typeface="Calibri" panose="020F0502020204030204" pitchFamily="34" charset="0"/>
                <a:ea typeface="Microsoft YaHei" panose="020B0503020204020204" pitchFamily="34" charset="-122"/>
                <a:cs typeface="Mangal"/>
              </a:rPr>
              <a:t>rencontré</a:t>
            </a:r>
            <a:r>
              <a:rPr altLang="fr-FR" sz="2400" dirty="0">
                <a:latin typeface="Calibri" panose="020F0502020204030204" pitchFamily="34" charset="0"/>
                <a:ea typeface="Microsoft YaHei" panose="020B0503020204020204" pitchFamily="34" charset="-122"/>
                <a:cs typeface="Mangal"/>
              </a:rPr>
              <a:t> par un </a:t>
            </a:r>
            <a:r>
              <a:rPr altLang="fr-FR" sz="2400" dirty="0" err="1">
                <a:latin typeface="Calibri" panose="020F0502020204030204" pitchFamily="34" charset="0"/>
                <a:ea typeface="Microsoft YaHei" panose="020B0503020204020204" pitchFamily="34" charset="-122"/>
                <a:cs typeface="Mangal"/>
              </a:rPr>
              <a:t>ingénieur</a:t>
            </a:r>
            <a:r>
              <a:rPr altLang="fr-FR" sz="2400" dirty="0">
                <a:latin typeface="Calibri" panose="020F0502020204030204" pitchFamily="34" charset="0"/>
                <a:ea typeface="Microsoft YaHei" panose="020B0503020204020204" pitchFamily="34" charset="-122"/>
                <a:cs typeface="Mangal"/>
              </a:rPr>
              <a:t> </a:t>
            </a:r>
          </a:p>
        </p:txBody>
      </p:sp>
      <p:sp>
        <p:nvSpPr>
          <p:cNvPr id="2" name="Ellipse 1"/>
          <p:cNvSpPr/>
          <p:nvPr/>
        </p:nvSpPr>
        <p:spPr>
          <a:xfrm>
            <a:off x="5642918" y="5486400"/>
            <a:ext cx="5107459" cy="11842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 savoir : chaque groupe est limité à 24 élèves</a:t>
            </a:r>
          </a:p>
        </p:txBody>
      </p:sp>
    </p:spTree>
    <p:extLst>
      <p:ext uri="{BB962C8B-B14F-4D97-AF65-F5344CB8AC3E}">
        <p14:creationId xmlns:p14="http://schemas.microsoft.com/office/powerpoint/2010/main" val="362317678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4294967295"/>
          </p:nvPr>
        </p:nvSpPr>
        <p:spPr>
          <a:xfrm>
            <a:off x="609600" y="2042983"/>
            <a:ext cx="10972320" cy="4604951"/>
          </a:xfrm>
        </p:spPr>
        <p:txBody>
          <a:bodyPr>
            <a:normAutofit fontScale="77500" lnSpcReduction="20000"/>
          </a:bodyPr>
          <a:lstStyle/>
          <a:p>
            <a:endParaRPr lang="fr-FR" b="1" u="sng" dirty="0"/>
          </a:p>
          <a:p>
            <a:r>
              <a:rPr lang="fr-FR" b="1" u="sng" dirty="0"/>
              <a:t>Présentation Générale</a:t>
            </a:r>
            <a:endParaRPr lang="fr-FR" dirty="0"/>
          </a:p>
          <a:p>
            <a:pPr marL="0" indent="0">
              <a:buNone/>
            </a:pPr>
            <a:r>
              <a:rPr lang="fr-FR" dirty="0"/>
              <a:t>L’enseignement de spécialité Sciences de l’Ingénieur propose aux élèves de découvrir les </a:t>
            </a:r>
            <a:r>
              <a:rPr lang="fr-FR" u="sng" dirty="0">
                <a:solidFill>
                  <a:srgbClr val="FF0000"/>
                </a:solidFill>
              </a:rPr>
              <a:t>notions scientifiques et techniques </a:t>
            </a:r>
          </a:p>
          <a:p>
            <a:pPr marL="0" indent="0">
              <a:buNone/>
            </a:pPr>
            <a:r>
              <a:rPr lang="fr-FR" u="sng" dirty="0">
                <a:solidFill>
                  <a:srgbClr val="FF0000"/>
                </a:solidFill>
              </a:rPr>
              <a:t>de la mécanique, de l’électricité, de l’informatique et du numérique</a:t>
            </a:r>
            <a:r>
              <a:rPr lang="fr-FR" dirty="0">
                <a:solidFill>
                  <a:srgbClr val="FF0000"/>
                </a:solidFill>
              </a:rPr>
              <a:t>. </a:t>
            </a:r>
          </a:p>
          <a:p>
            <a:pPr marL="0" indent="0">
              <a:buNone/>
            </a:pPr>
            <a:r>
              <a:rPr lang="fr-FR" dirty="0"/>
              <a:t>Capacités d’observation, d’élaboration d’hypothèses, de modélisation, d’analyse critique afin de comprendre et décrire les phénomènes physiques utiles à l’ingénieur.</a:t>
            </a:r>
          </a:p>
          <a:p>
            <a:r>
              <a:rPr lang="fr-FR" b="1" u="sng" dirty="0"/>
              <a:t>Qualités requises pour cet enseignement:</a:t>
            </a:r>
            <a:endParaRPr lang="fr-FR" dirty="0"/>
          </a:p>
          <a:p>
            <a:pPr marL="0" indent="0">
              <a:lnSpc>
                <a:spcPct val="120000"/>
              </a:lnSpc>
              <a:buNone/>
            </a:pPr>
            <a:r>
              <a:rPr lang="fr-FR" dirty="0"/>
              <a:t>La rigueur</a:t>
            </a:r>
          </a:p>
          <a:p>
            <a:pPr marL="0" indent="0">
              <a:lnSpc>
                <a:spcPct val="120000"/>
              </a:lnSpc>
              <a:buNone/>
            </a:pPr>
            <a:r>
              <a:rPr lang="fr-FR" dirty="0"/>
              <a:t>La curiosité pour les Sciences et Techniques</a:t>
            </a:r>
          </a:p>
          <a:p>
            <a:pPr marL="0" indent="0">
              <a:lnSpc>
                <a:spcPct val="120000"/>
              </a:lnSpc>
              <a:buNone/>
            </a:pPr>
            <a:r>
              <a:rPr lang="fr-FR" dirty="0"/>
              <a:t>L’aptitude à travailler en équipe de projet</a:t>
            </a:r>
          </a:p>
          <a:p>
            <a:pPr marL="0" indent="0">
              <a:buNone/>
            </a:pPr>
            <a:r>
              <a:rPr lang="fr-FR" b="1" dirty="0"/>
              <a:t> </a:t>
            </a:r>
            <a:endParaRPr lang="fr-FR" dirty="0"/>
          </a:p>
          <a:p>
            <a:pPr marL="0" indent="0">
              <a:buNone/>
            </a:pPr>
            <a:endParaRPr lang="fr-FR" dirty="0"/>
          </a:p>
        </p:txBody>
      </p:sp>
      <p:pic>
        <p:nvPicPr>
          <p:cNvPr id="4" name="Image 3" descr="Le Télégramme - Économie - Airbus. La Chine commande 184 A320"/>
          <p:cNvPicPr/>
          <p:nvPr/>
        </p:nvPicPr>
        <p:blipFill>
          <a:blip r:embed="rId2">
            <a:extLst>
              <a:ext uri="{28A0092B-C50C-407E-A947-70E740481C1C}">
                <a14:useLocalDpi xmlns:a14="http://schemas.microsoft.com/office/drawing/2010/main" val="0"/>
              </a:ext>
            </a:extLst>
          </a:blip>
          <a:srcRect/>
          <a:stretch>
            <a:fillRect/>
          </a:stretch>
        </p:blipFill>
        <p:spPr bwMode="auto">
          <a:xfrm rot="21365821">
            <a:off x="8669930" y="83094"/>
            <a:ext cx="2513330" cy="2106930"/>
          </a:xfrm>
          <a:prstGeom prst="rect">
            <a:avLst/>
          </a:prstGeom>
          <a:noFill/>
          <a:ln>
            <a:noFill/>
          </a:ln>
        </p:spPr>
      </p:pic>
      <p:pic>
        <p:nvPicPr>
          <p:cNvPr id="5" name="Image 4" descr="imagesCA7YZE8M"/>
          <p:cNvPicPr/>
          <p:nvPr/>
        </p:nvPicPr>
        <p:blipFill>
          <a:blip r:embed="rId3">
            <a:extLst>
              <a:ext uri="{28A0092B-C50C-407E-A947-70E740481C1C}">
                <a14:useLocalDpi xmlns:a14="http://schemas.microsoft.com/office/drawing/2010/main" val="0"/>
              </a:ext>
            </a:extLst>
          </a:blip>
          <a:srcRect/>
          <a:stretch>
            <a:fillRect/>
          </a:stretch>
        </p:blipFill>
        <p:spPr bwMode="auto">
          <a:xfrm rot="21395008">
            <a:off x="648657" y="115178"/>
            <a:ext cx="2125552" cy="1374163"/>
          </a:xfrm>
          <a:prstGeom prst="rect">
            <a:avLst/>
          </a:prstGeom>
          <a:noFill/>
          <a:ln>
            <a:noFill/>
          </a:ln>
        </p:spPr>
      </p:pic>
    </p:spTree>
    <p:extLst>
      <p:ext uri="{BB962C8B-B14F-4D97-AF65-F5344CB8AC3E}">
        <p14:creationId xmlns:p14="http://schemas.microsoft.com/office/powerpoint/2010/main" val="39645781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1353800" cy="6664411"/>
          </a:xfrm>
        </p:spPr>
        <p:txBody>
          <a:bodyPr>
            <a:normAutofit fontScale="77500" lnSpcReduction="20000"/>
          </a:bodyPr>
          <a:lstStyle/>
          <a:p>
            <a:pPr marL="0" indent="0">
              <a:buNone/>
            </a:pPr>
            <a:r>
              <a:rPr lang="fr-FR" dirty="0">
                <a:solidFill>
                  <a:srgbClr val="FF0000"/>
                </a:solidFill>
              </a:rPr>
              <a:t>Les activités en 1</a:t>
            </a:r>
            <a:r>
              <a:rPr lang="fr-FR" baseline="30000" dirty="0">
                <a:solidFill>
                  <a:srgbClr val="FF0000"/>
                </a:solidFill>
              </a:rPr>
              <a:t>ère</a:t>
            </a:r>
            <a:r>
              <a:rPr lang="fr-FR" dirty="0">
                <a:solidFill>
                  <a:srgbClr val="FF0000"/>
                </a:solidFill>
              </a:rPr>
              <a:t> et Terminale sont principalement liées aux thématiques suivantes </a:t>
            </a:r>
            <a:r>
              <a:rPr lang="fr-FR" dirty="0"/>
              <a:t>:</a:t>
            </a:r>
          </a:p>
          <a:p>
            <a:r>
              <a:rPr lang="fr-FR" dirty="0"/>
              <a:t> L’Ecoconception</a:t>
            </a:r>
          </a:p>
          <a:p>
            <a:r>
              <a:rPr lang="fr-FR" dirty="0"/>
              <a:t>Les mobilités</a:t>
            </a:r>
          </a:p>
          <a:p>
            <a:r>
              <a:rPr lang="fr-FR" dirty="0"/>
              <a:t>Les objets connectés</a:t>
            </a:r>
          </a:p>
          <a:p>
            <a:r>
              <a:rPr lang="fr-FR" dirty="0"/>
              <a:t>L’innovation technologique</a:t>
            </a:r>
          </a:p>
          <a:p>
            <a:r>
              <a:rPr lang="fr-FR" dirty="0"/>
              <a:t>L’humain assisté (exosquelettes, compensation du handicap, …)</a:t>
            </a:r>
          </a:p>
          <a:p>
            <a:pPr marL="0" indent="0">
              <a:buNone/>
            </a:pPr>
            <a:endParaRPr lang="fr-FR" b="1" dirty="0">
              <a:solidFill>
                <a:srgbClr val="0070C0"/>
              </a:solidFill>
            </a:endParaRPr>
          </a:p>
          <a:p>
            <a:pPr marL="0" indent="0">
              <a:buNone/>
            </a:pPr>
            <a:r>
              <a:rPr lang="fr-FR" b="1" dirty="0">
                <a:solidFill>
                  <a:srgbClr val="0070C0"/>
                </a:solidFill>
              </a:rPr>
              <a:t>Avec cette spécialité SCIENCES DE L’INGENIEUR</a:t>
            </a:r>
            <a:r>
              <a:rPr lang="fr-FR" b="1" u="sng" dirty="0">
                <a:solidFill>
                  <a:srgbClr val="0070C0"/>
                </a:solidFill>
              </a:rPr>
              <a:t> </a:t>
            </a:r>
            <a:br>
              <a:rPr lang="fr-FR" b="1" u="sng" dirty="0"/>
            </a:br>
            <a:r>
              <a:rPr lang="fr-FR" b="1" u="sng" dirty="0">
                <a:sym typeface="Wingdings" panose="05000000000000000000" pitchFamily="2" charset="2"/>
              </a:rPr>
              <a:t></a:t>
            </a:r>
            <a:r>
              <a:rPr lang="fr-FR" b="1" u="sng" dirty="0"/>
              <a:t> Des exemples de poursuites d’études après le BAC :</a:t>
            </a:r>
            <a:endParaRPr lang="fr-FR" dirty="0"/>
          </a:p>
          <a:p>
            <a:pPr marL="0" indent="0">
              <a:buNone/>
            </a:pPr>
            <a:r>
              <a:rPr lang="fr-FR" b="1" dirty="0"/>
              <a:t> </a:t>
            </a:r>
            <a:endParaRPr lang="fr-FR" dirty="0"/>
          </a:p>
          <a:p>
            <a:r>
              <a:rPr lang="fr-FR" dirty="0"/>
              <a:t>Les Instituts Universitaires de Technologie ( BUT – </a:t>
            </a:r>
            <a:r>
              <a:rPr lang="fr-FR" dirty="0" err="1"/>
              <a:t>Bachelor</a:t>
            </a:r>
            <a:r>
              <a:rPr lang="fr-FR" dirty="0"/>
              <a:t> = bac +3)</a:t>
            </a:r>
          </a:p>
          <a:p>
            <a:r>
              <a:rPr lang="fr-FR" dirty="0"/>
              <a:t>Les écoles d’ingénieur </a:t>
            </a:r>
          </a:p>
          <a:p>
            <a:r>
              <a:rPr lang="fr-FR" dirty="0"/>
              <a:t> les classes préparatoires, en particulier :</a:t>
            </a:r>
          </a:p>
          <a:p>
            <a:pPr marL="0" indent="0">
              <a:buNone/>
            </a:pPr>
            <a:r>
              <a:rPr lang="fr-FR" dirty="0"/>
              <a:t>MPSI : physique et Sciences de l'Ingénieur, </a:t>
            </a:r>
          </a:p>
          <a:p>
            <a:pPr marL="0" indent="0">
              <a:buNone/>
            </a:pPr>
            <a:r>
              <a:rPr lang="fr-FR" dirty="0"/>
              <a:t>MP2I : Mathématiques, physique, ingénierie, informatique</a:t>
            </a:r>
          </a:p>
          <a:p>
            <a:pPr marL="0" indent="0">
              <a:buNone/>
            </a:pPr>
            <a:r>
              <a:rPr lang="fr-FR" dirty="0"/>
              <a:t>PCSI : physique, chimie et Sciences de l'Ingénieur, </a:t>
            </a:r>
          </a:p>
          <a:p>
            <a:pPr marL="0" indent="0">
              <a:buNone/>
            </a:pPr>
            <a:r>
              <a:rPr lang="fr-FR" dirty="0"/>
              <a:t>PTSI : physique technologie et Sciences </a:t>
            </a:r>
          </a:p>
          <a:p>
            <a:r>
              <a:rPr lang="fr-FR" dirty="0"/>
              <a:t> Les licences universitaires dans les domaines des sciences et technologie électronique, automatique, mécanique, informatique, génie civil, ………</a:t>
            </a:r>
          </a:p>
          <a:p>
            <a:endParaRPr lang="fr-FR" dirty="0"/>
          </a:p>
        </p:txBody>
      </p:sp>
      <p:pic>
        <p:nvPicPr>
          <p:cNvPr id="4" name="Image 3"/>
          <p:cNvPicPr/>
          <p:nvPr/>
        </p:nvPicPr>
        <p:blipFill rotWithShape="1">
          <a:blip r:embed="rId2" cstate="print">
            <a:extLst>
              <a:ext uri="{28A0092B-C50C-407E-A947-70E740481C1C}">
                <a14:useLocalDpi xmlns:a14="http://schemas.microsoft.com/office/drawing/2010/main" val="0"/>
              </a:ext>
            </a:extLst>
          </a:blip>
          <a:srcRect l="14801" r="23827"/>
          <a:stretch/>
        </p:blipFill>
        <p:spPr bwMode="auto">
          <a:xfrm>
            <a:off x="8147041" y="669067"/>
            <a:ext cx="2916555" cy="2076450"/>
          </a:xfrm>
          <a:prstGeom prst="rect">
            <a:avLst/>
          </a:prstGeom>
          <a:noFill/>
          <a:ln>
            <a:noFill/>
          </a:ln>
          <a:extLst>
            <a:ext uri="{53640926-AAD7-44D8-BBD7-CCE9431645EC}">
              <a14:shadowObscured xmlns:a14="http://schemas.microsoft.com/office/drawing/2010/main"/>
            </a:ext>
          </a:extLst>
        </p:spPr>
      </p:pic>
      <p:pic>
        <p:nvPicPr>
          <p:cNvPr id="5" name="Image 4" descr="http://cache.20minutes.fr/img/photos/20mn/2010-04/2010-04-03/article_ipa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041" y="3599227"/>
            <a:ext cx="3084178" cy="2012315"/>
          </a:xfrm>
          <a:prstGeom prst="rect">
            <a:avLst/>
          </a:prstGeom>
          <a:noFill/>
          <a:ln>
            <a:noFill/>
          </a:ln>
        </p:spPr>
      </p:pic>
    </p:spTree>
    <p:extLst>
      <p:ext uri="{BB962C8B-B14F-4D97-AF65-F5344CB8AC3E}">
        <p14:creationId xmlns:p14="http://schemas.microsoft.com/office/powerpoint/2010/main" val="329975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69B1C-F58B-46A1-813F-D3CB3B7BED4E}"/>
              </a:ext>
            </a:extLst>
          </p:cNvPr>
          <p:cNvSpPr>
            <a:spLocks noGrp="1"/>
          </p:cNvSpPr>
          <p:nvPr>
            <p:ph type="title"/>
          </p:nvPr>
        </p:nvSpPr>
        <p:spPr>
          <a:xfrm>
            <a:off x="394283" y="365125"/>
            <a:ext cx="10959517" cy="1325563"/>
          </a:xfrm>
        </p:spPr>
        <p:txBody>
          <a:bodyPr>
            <a:normAutofit fontScale="90000"/>
          </a:bodyPr>
          <a:lstStyle/>
          <a:p>
            <a:r>
              <a:rPr lang="fr-FR"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L’enseignement de spécialité Éducation Physique, Pratiques et Culture Sportives (EPPCS)</a:t>
            </a:r>
            <a:endParaRPr lang="fr-FR" dirty="0">
              <a:solidFill>
                <a:srgbClr val="FF0000"/>
              </a:solidFill>
            </a:endParaRPr>
          </a:p>
        </p:txBody>
      </p:sp>
      <p:sp>
        <p:nvSpPr>
          <p:cNvPr id="3" name="Espace réservé du contenu 2">
            <a:extLst>
              <a:ext uri="{FF2B5EF4-FFF2-40B4-BE49-F238E27FC236}">
                <a16:creationId xmlns:a16="http://schemas.microsoft.com/office/drawing/2014/main" id="{60B4CA7E-C710-4DCF-93EC-71641E070AA3}"/>
              </a:ext>
            </a:extLst>
          </p:cNvPr>
          <p:cNvSpPr>
            <a:spLocks noGrp="1"/>
          </p:cNvSpPr>
          <p:nvPr>
            <p:ph idx="1"/>
          </p:nvPr>
        </p:nvSpPr>
        <p:spPr/>
        <p:txBody>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prolonge et enrichit l’enseignement commun d’éducation physique et sportive (EPS) par la pratique d’activités physiques, sportives et artistiques (APSA) variées et par des apports théoriques sur la culture sportive. </a:t>
            </a:r>
          </a:p>
          <a:p>
            <a:pPr algn="just">
              <a:lnSpc>
                <a:spcPct val="107000"/>
              </a:lnSpc>
              <a:spcAft>
                <a:spcPts val="800"/>
              </a:spcAft>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Sur les deux années, les élèves seront guidés vers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pratique sportive variée, intense et performante, </a:t>
            </a: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compréhension des activités sportives, des effets sur le corps humain, de la santé grâce à l’exercice (biomécanique des activités, physiologie, anatomie...)</a:t>
            </a:r>
          </a:p>
          <a:p>
            <a:pPr marL="342900" lvl="0" indent="-342900" algn="just">
              <a:lnSpc>
                <a:spcPct val="107000"/>
              </a:lnSpc>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développement d’un regard critique et lucide dans l’analyse et la compréhension des enjeux du sport dans le monde contemporain (technologie, économie...)</a:t>
            </a:r>
          </a:p>
          <a:p>
            <a:pPr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4" name="Ellipse 3">
            <a:extLst>
              <a:ext uri="{FF2B5EF4-FFF2-40B4-BE49-F238E27FC236}">
                <a16:creationId xmlns:a16="http://schemas.microsoft.com/office/drawing/2014/main" id="{A49E0FBA-E66A-B878-5C8B-44234D30E389}"/>
              </a:ext>
            </a:extLst>
          </p:cNvPr>
          <p:cNvSpPr/>
          <p:nvPr/>
        </p:nvSpPr>
        <p:spPr>
          <a:xfrm>
            <a:off x="6737684" y="4981074"/>
            <a:ext cx="4708358" cy="1660358"/>
          </a:xfrm>
          <a:prstGeom prst="ellipse">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highlight>
                  <a:srgbClr val="FFFF00"/>
                </a:highlight>
              </a:rPr>
              <a:t>Attention compétences </a:t>
            </a:r>
            <a:r>
              <a:rPr lang="fr-FR" dirty="0">
                <a:solidFill>
                  <a:srgbClr val="FF0000"/>
                </a:solidFill>
                <a:highlight>
                  <a:srgbClr val="FFFF00"/>
                </a:highlight>
              </a:rPr>
              <a:t>orales </a:t>
            </a:r>
            <a:r>
              <a:rPr lang="fr-FR" dirty="0">
                <a:highlight>
                  <a:srgbClr val="FFFF00"/>
                </a:highlight>
              </a:rPr>
              <a:t>et compétences </a:t>
            </a:r>
            <a:r>
              <a:rPr lang="fr-FR" dirty="0">
                <a:solidFill>
                  <a:srgbClr val="FF0000"/>
                </a:solidFill>
                <a:highlight>
                  <a:srgbClr val="FFFF00"/>
                </a:highlight>
              </a:rPr>
              <a:t>rédactionnelles</a:t>
            </a:r>
            <a:r>
              <a:rPr lang="fr-FR" dirty="0">
                <a:highlight>
                  <a:srgbClr val="FFFF00"/>
                </a:highlight>
              </a:rPr>
              <a:t> attendues</a:t>
            </a:r>
          </a:p>
          <a:p>
            <a:pPr algn="ctr"/>
            <a:r>
              <a:rPr lang="fr-FR" dirty="0">
                <a:highlight>
                  <a:srgbClr val="FFFF00"/>
                </a:highlight>
              </a:rPr>
              <a:t>Épreuves écrites de 3h30 et épreuve orale en Terminale</a:t>
            </a:r>
          </a:p>
        </p:txBody>
      </p:sp>
    </p:spTree>
    <p:extLst>
      <p:ext uri="{BB962C8B-B14F-4D97-AF65-F5344CB8AC3E}">
        <p14:creationId xmlns:p14="http://schemas.microsoft.com/office/powerpoint/2010/main" val="117665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C5085-A46C-4A2C-8A37-B0ABF6EF1832}"/>
              </a:ext>
            </a:extLst>
          </p:cNvPr>
          <p:cNvSpPr>
            <a:spLocks noGrp="1"/>
          </p:cNvSpPr>
          <p:nvPr>
            <p:ph type="title"/>
          </p:nvPr>
        </p:nvSpPr>
        <p:spPr>
          <a:xfrm>
            <a:off x="1023456" y="365126"/>
            <a:ext cx="10330343" cy="315912"/>
          </a:xfrm>
        </p:spPr>
        <p:txBody>
          <a:bodyPr>
            <a:normAutofit fontScale="90000"/>
          </a:bodyPr>
          <a:lstStyle/>
          <a:p>
            <a:r>
              <a:rPr lang="fr-FR" dirty="0">
                <a:solidFill>
                  <a:srgbClr val="FF0000"/>
                </a:solidFill>
              </a:rPr>
              <a:t>EPPCS</a:t>
            </a:r>
          </a:p>
        </p:txBody>
      </p:sp>
      <p:sp>
        <p:nvSpPr>
          <p:cNvPr id="3" name="Espace réservé du contenu 2">
            <a:extLst>
              <a:ext uri="{FF2B5EF4-FFF2-40B4-BE49-F238E27FC236}">
                <a16:creationId xmlns:a16="http://schemas.microsoft.com/office/drawing/2014/main" id="{90ADAE38-CB5D-4BD2-9445-5FD238240EBF}"/>
              </a:ext>
            </a:extLst>
          </p:cNvPr>
          <p:cNvSpPr>
            <a:spLocks noGrp="1"/>
          </p:cNvSpPr>
          <p:nvPr>
            <p:ph idx="1"/>
          </p:nvPr>
        </p:nvSpPr>
        <p:spPr>
          <a:xfrm>
            <a:off x="620785" y="1015068"/>
            <a:ext cx="10733015" cy="5161895"/>
          </a:xfrm>
        </p:spPr>
        <p:txBody>
          <a:bodyPr>
            <a:normAutofit fontScale="92500" lnSpcReduction="10000"/>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60% de l’horaire est réservé à la pratique physique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25% de l’enseignement est dédié aux contenus théoriques, à des recherches personnelles, des travaux dirigés, des échanges/débats, des rencontres de professionnels du secteur médical et sportif. </a:t>
            </a:r>
          </a:p>
          <a:p>
            <a:pPr algn="just">
              <a:lnSpc>
                <a:spcPct val="107000"/>
              </a:lnSpc>
              <a:spcAft>
                <a:spcPts val="800"/>
              </a:spcAft>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 du temps est alloué à la conduite de projet d’organisations sportives</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préparation d’événements à destination des autres élèves du lycée et à des mises en situation d’animation sportive.</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activités support de l’enseignement s’organiseront sur les deux années autour de pratiques complémentaires et différentes de l’enseignement commun de l’EPS : musculation, volley-ball, activités de plein-air (escalade, kayak, course d’orientation, Trail...),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ultimate</a:t>
            </a:r>
            <a:r>
              <a:rPr lang="fr-FR" sz="1800" dirty="0">
                <a:effectLst/>
                <a:latin typeface="Calibri" panose="020F0502020204030204" pitchFamily="34" charset="0"/>
                <a:ea typeface="Calibri" panose="020F0502020204030204" pitchFamily="34" charset="0"/>
                <a:cs typeface="Times New Roman" panose="02020603050405020304" pitchFamily="18" charset="0"/>
              </a:rPr>
              <a:t>, acrosport, yoga…</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Viendront en complément des pratiques régulières, </a:t>
            </a:r>
            <a:r>
              <a:rPr lang="fr-FR" sz="1800" dirty="0">
                <a:latin typeface="Calibri" panose="020F0502020204030204" pitchFamily="34" charset="0"/>
                <a:ea typeface="Calibri" panose="020F0502020204030204" pitchFamily="34" charset="0"/>
                <a:cs typeface="Times New Roman" panose="02020603050405020304" pitchFamily="18" charset="0"/>
              </a:rPr>
              <a:t>deux</a:t>
            </a:r>
            <a:r>
              <a:rPr lang="fr-FR" sz="1800" dirty="0">
                <a:effectLst/>
                <a:latin typeface="Calibri" panose="020F0502020204030204" pitchFamily="34" charset="0"/>
                <a:ea typeface="Calibri" panose="020F0502020204030204" pitchFamily="34" charset="0"/>
                <a:cs typeface="Times New Roman" panose="02020603050405020304" pitchFamily="18" charset="0"/>
              </a:rPr>
              <a:t> stages d’activités  en première</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pratique à l’association sportive est </a:t>
            </a:r>
            <a:r>
              <a:rPr lang="fr-FR" sz="1800" dirty="0">
                <a:latin typeface="Calibri" panose="020F0502020204030204" pitchFamily="34" charset="0"/>
                <a:ea typeface="Calibri" panose="020F0502020204030204" pitchFamily="34" charset="0"/>
                <a:cs typeface="Times New Roman" panose="02020603050405020304" pitchFamily="18" charset="0"/>
              </a:rPr>
              <a:t>quasi obligatoire</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compléter le choix de cet enseignement de spécialité.</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apports théoriques cibleront la connaissance du corps humain, le lien entre sport et santé, la technologie des activités sportives, l’analyse de la performance, l’organisation d’événements, l’animation de séquences de pratiques. </a:t>
            </a:r>
            <a:r>
              <a:rPr lang="fr-FR" sz="1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Différents professeurs interviennent : EPS, SVT, SPC, SES, Histoire.</a:t>
            </a: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92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EE839-5545-4705-B0CE-BF3962B4103B}"/>
              </a:ext>
            </a:extLst>
          </p:cNvPr>
          <p:cNvSpPr>
            <a:spLocks noGrp="1"/>
          </p:cNvSpPr>
          <p:nvPr>
            <p:ph type="title"/>
          </p:nvPr>
        </p:nvSpPr>
        <p:spPr>
          <a:xfrm>
            <a:off x="931178" y="365126"/>
            <a:ext cx="10422622" cy="557664"/>
          </a:xfrm>
        </p:spPr>
        <p:txBody>
          <a:bodyPr>
            <a:normAutofit fontScale="90000"/>
          </a:bodyPr>
          <a:lstStyle/>
          <a:p>
            <a:r>
              <a:rPr lang="fr-FR" dirty="0">
                <a:solidFill>
                  <a:srgbClr val="FF0000"/>
                </a:solidFill>
              </a:rPr>
              <a:t>EPPCS</a:t>
            </a:r>
          </a:p>
        </p:txBody>
      </p:sp>
      <p:sp>
        <p:nvSpPr>
          <p:cNvPr id="3" name="Espace réservé du contenu 2">
            <a:extLst>
              <a:ext uri="{FF2B5EF4-FFF2-40B4-BE49-F238E27FC236}">
                <a16:creationId xmlns:a16="http://schemas.microsoft.com/office/drawing/2014/main" id="{E9949FC9-BE99-41B8-84D3-1C16F894ECD9}"/>
              </a:ext>
            </a:extLst>
          </p:cNvPr>
          <p:cNvSpPr>
            <a:spLocks noGrp="1"/>
          </p:cNvSpPr>
          <p:nvPr>
            <p:ph idx="1"/>
          </p:nvPr>
        </p:nvSpPr>
        <p:spPr>
          <a:xfrm>
            <a:off x="696286" y="1140903"/>
            <a:ext cx="10657514" cy="5036060"/>
          </a:xfrm>
        </p:spPr>
        <p:txBody>
          <a:bodyPr>
            <a:normAutofit/>
          </a:bodyPr>
          <a:lstStyle/>
          <a:p>
            <a:pPr algn="just">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Profil</a:t>
            </a:r>
            <a:endPar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Cet enseignement de spécialité est ouvert à tous, filles et garçons, mais réservé en priorité </a:t>
            </a:r>
            <a:r>
              <a:rPr lang="fr-FR" b="1" dirty="0">
                <a:effectLst/>
                <a:latin typeface="Calibri" panose="020F0502020204030204" pitchFamily="34" charset="0"/>
                <a:ea typeface="Calibri" panose="020F0502020204030204" pitchFamily="34" charset="0"/>
                <a:cs typeface="Times New Roman" panose="02020603050405020304" pitchFamily="18" charset="0"/>
              </a:rPr>
              <a:t>aux élèves sportifs</a:t>
            </a:r>
            <a:r>
              <a:rPr lang="fr-FR" sz="1800" dirty="0">
                <a:effectLst/>
                <a:latin typeface="Calibri" panose="020F0502020204030204" pitchFamily="34" charset="0"/>
                <a:ea typeface="Calibri" panose="020F0502020204030204" pitchFamily="34" charset="0"/>
                <a:cs typeface="Times New Roman" panose="02020603050405020304" pitchFamily="18" charset="0"/>
              </a:rPr>
              <a:t>, curieux, ouverts aux pratiques artistiques et intéressés par les enjeux de la pratique physique</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30 places ouvertes </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Poursuite d’études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r>
              <a:rPr lang="fr-FR" sz="2400" dirty="0">
                <a:effectLst/>
                <a:latin typeface="Calibri" panose="020F0502020204030204" pitchFamily="34" charset="0"/>
                <a:ea typeface="Calibri" panose="020F0502020204030204" pitchFamily="34" charset="0"/>
                <a:cs typeface="Times New Roman" panose="02020603050405020304" pitchFamily="18" charset="0"/>
              </a:rPr>
              <a:t>La spécialité EPPCS permet d’envisager l’orientation vers des métiers de l’enseignement, de l’entraînement sportif, de la préparation physique, des loisirs, du management, de la santé et du bien-être, ou de la protection des personnes, des métiers de la sécurité (gendarmerie, police, agent de sécurité...) et autres filières selon l’autre spécialité associée</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323824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2">
            <a:extLst>
              <a:ext uri="{FF2B5EF4-FFF2-40B4-BE49-F238E27FC236}">
                <a16:creationId xmlns:a16="http://schemas.microsoft.com/office/drawing/2014/main" id="{2F196869-9AC1-8493-4257-60A3100CC7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476672"/>
            <a:ext cx="4752528" cy="130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a:extLst>
              <a:ext uri="{FF2B5EF4-FFF2-40B4-BE49-F238E27FC236}">
                <a16:creationId xmlns:a16="http://schemas.microsoft.com/office/drawing/2014/main" id="{701CE25C-1DD5-9768-F1C8-ED4297AC380C}"/>
              </a:ext>
            </a:extLst>
          </p:cNvPr>
          <p:cNvGraphicFramePr>
            <a:graphicFrameLocks noGrp="1"/>
          </p:cNvGraphicFramePr>
          <p:nvPr>
            <p:extLst>
              <p:ext uri="{D42A27DB-BD31-4B8C-83A1-F6EECF244321}">
                <p14:modId xmlns:p14="http://schemas.microsoft.com/office/powerpoint/2010/main" val="2356353148"/>
              </p:ext>
            </p:extLst>
          </p:nvPr>
        </p:nvGraphicFramePr>
        <p:xfrm>
          <a:off x="1636295" y="2073275"/>
          <a:ext cx="8276057" cy="4223251"/>
        </p:xfrm>
        <a:graphic>
          <a:graphicData uri="http://schemas.openxmlformats.org/drawingml/2006/table">
            <a:tbl>
              <a:tblPr firstRow="1" firstCol="1" bandRow="1"/>
              <a:tblGrid>
                <a:gridCol w="1189078">
                  <a:extLst>
                    <a:ext uri="{9D8B030D-6E8A-4147-A177-3AD203B41FA5}">
                      <a16:colId xmlns:a16="http://schemas.microsoft.com/office/drawing/2014/main" val="20000"/>
                    </a:ext>
                  </a:extLst>
                </a:gridCol>
                <a:gridCol w="1065785">
                  <a:extLst>
                    <a:ext uri="{9D8B030D-6E8A-4147-A177-3AD203B41FA5}">
                      <a16:colId xmlns:a16="http://schemas.microsoft.com/office/drawing/2014/main" val="20001"/>
                    </a:ext>
                  </a:extLst>
                </a:gridCol>
                <a:gridCol w="1160767">
                  <a:extLst>
                    <a:ext uri="{9D8B030D-6E8A-4147-A177-3AD203B41FA5}">
                      <a16:colId xmlns:a16="http://schemas.microsoft.com/office/drawing/2014/main" val="20002"/>
                    </a:ext>
                  </a:extLst>
                </a:gridCol>
                <a:gridCol w="1160767">
                  <a:extLst>
                    <a:ext uri="{9D8B030D-6E8A-4147-A177-3AD203B41FA5}">
                      <a16:colId xmlns:a16="http://schemas.microsoft.com/office/drawing/2014/main" val="20003"/>
                    </a:ext>
                  </a:extLst>
                </a:gridCol>
                <a:gridCol w="1160767">
                  <a:extLst>
                    <a:ext uri="{9D8B030D-6E8A-4147-A177-3AD203B41FA5}">
                      <a16:colId xmlns:a16="http://schemas.microsoft.com/office/drawing/2014/main" val="20004"/>
                    </a:ext>
                  </a:extLst>
                </a:gridCol>
                <a:gridCol w="1256661">
                  <a:extLst>
                    <a:ext uri="{9D8B030D-6E8A-4147-A177-3AD203B41FA5}">
                      <a16:colId xmlns:a16="http://schemas.microsoft.com/office/drawing/2014/main" val="20005"/>
                    </a:ext>
                  </a:extLst>
                </a:gridCol>
                <a:gridCol w="1282232">
                  <a:extLst>
                    <a:ext uri="{9D8B030D-6E8A-4147-A177-3AD203B41FA5}">
                      <a16:colId xmlns:a16="http://schemas.microsoft.com/office/drawing/2014/main" val="20006"/>
                    </a:ext>
                  </a:extLst>
                </a:gridCol>
              </a:tblGrid>
              <a:tr h="776422">
                <a:tc>
                  <a:txBody>
                    <a:bodyPr/>
                    <a:lstStyle/>
                    <a:p>
                      <a:pPr algn="ctr"/>
                      <a:r>
                        <a:rPr lang="fr-FR" sz="900" dirty="0">
                          <a:effectLst/>
                          <a:latin typeface="Calibri" panose="020F0502020204030204" pitchFamily="34" charset="0"/>
                          <a:ea typeface="Calibri" panose="020F0502020204030204" pitchFamily="34" charset="0"/>
                          <a:cs typeface="Times New Roman ;mso-fareast-language:EN-US"/>
                        </a:rPr>
                        <a:t>Série</a:t>
                      </a:r>
                      <a:endParaRPr lang="fr-FR" sz="1400" dirty="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900">
                          <a:effectLst/>
                          <a:latin typeface="Calibri" panose="020F0502020204030204" pitchFamily="34" charset="0"/>
                          <a:ea typeface="Calibri" panose="020F0502020204030204" pitchFamily="34" charset="0"/>
                          <a:cs typeface="Times New Roman ;mso-fareast-language:EN-US"/>
                        </a:rPr>
                        <a:t>LGT Albanais</a:t>
                      </a:r>
                      <a:endParaRPr lang="fr-FR" sz="140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fr-FR" sz="900">
                          <a:effectLst/>
                          <a:latin typeface="Calibri" panose="020F0502020204030204" pitchFamily="34" charset="0"/>
                          <a:ea typeface="Calibri" panose="020F0502020204030204" pitchFamily="34" charset="0"/>
                          <a:cs typeface="Times New Roman ;mso-fareast-language:EN-US"/>
                        </a:rPr>
                        <a:t>Mention assez bien</a:t>
                      </a:r>
                      <a:endParaRPr lang="fr-FR" sz="140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900" dirty="0">
                          <a:effectLst/>
                          <a:latin typeface="Calibri" panose="020F0502020204030204" pitchFamily="34" charset="0"/>
                          <a:ea typeface="Calibri" panose="020F0502020204030204" pitchFamily="34" charset="0"/>
                          <a:cs typeface="Times New Roman ;mso-fareast-language:EN-US"/>
                        </a:rPr>
                        <a:t>Mention bien</a:t>
                      </a:r>
                      <a:endParaRPr lang="fr-FR" sz="1400" dirty="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900">
                          <a:effectLst/>
                          <a:latin typeface="Calibri" panose="020F0502020204030204" pitchFamily="34" charset="0"/>
                          <a:ea typeface="Calibri" panose="020F0502020204030204" pitchFamily="34" charset="0"/>
                          <a:cs typeface="Times New Roman ;mso-fareast-language:EN-US"/>
                        </a:rPr>
                        <a:t>Mention</a:t>
                      </a:r>
                      <a:endParaRPr lang="fr-FR" sz="1400">
                        <a:effectLst/>
                      </a:endParaRPr>
                    </a:p>
                    <a:p>
                      <a:pPr algn="ctr"/>
                      <a:r>
                        <a:rPr lang="fr-FR" sz="900">
                          <a:effectLst/>
                          <a:latin typeface="Calibri" panose="020F0502020204030204" pitchFamily="34" charset="0"/>
                          <a:ea typeface="Calibri" panose="020F0502020204030204" pitchFamily="34" charset="0"/>
                          <a:cs typeface="Times New Roman ;mso-fareast-language:EN-US"/>
                        </a:rPr>
                        <a:t>Très bien</a:t>
                      </a:r>
                      <a:endParaRPr lang="fr-FR" sz="140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900">
                          <a:effectLst/>
                          <a:latin typeface="Calibri" panose="020F0502020204030204" pitchFamily="34" charset="0"/>
                          <a:ea typeface="Calibri" panose="020F0502020204030204" pitchFamily="34" charset="0"/>
                          <a:cs typeface="Times New Roman ;mso-fareast-language:EN-US"/>
                        </a:rPr>
                        <a:t>Académie</a:t>
                      </a:r>
                      <a:endParaRPr lang="fr-FR" sz="1400">
                        <a:effectLst/>
                      </a:endParaRPr>
                    </a:p>
                    <a:p>
                      <a:pPr algn="ctr"/>
                      <a:r>
                        <a:rPr lang="fr-FR" sz="900">
                          <a:effectLst/>
                          <a:latin typeface="Calibri" panose="020F0502020204030204" pitchFamily="34" charset="0"/>
                          <a:ea typeface="Calibri" panose="020F0502020204030204" pitchFamily="34" charset="0"/>
                          <a:cs typeface="Times New Roman ;mso-fareast-language:EN-US"/>
                        </a:rPr>
                        <a:t>Grenoble</a:t>
                      </a:r>
                      <a:endParaRPr lang="fr-FR" sz="140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fr-FR" sz="900">
                          <a:effectLst/>
                          <a:latin typeface="Calibri" panose="020F0502020204030204" pitchFamily="34" charset="0"/>
                          <a:ea typeface="Calibri" panose="020F0502020204030204" pitchFamily="34" charset="0"/>
                          <a:cs typeface="Times New Roman ;mso-fareast-language:EN-US"/>
                        </a:rPr>
                        <a:t>Résultats</a:t>
                      </a:r>
                      <a:endParaRPr lang="fr-FR" sz="1400">
                        <a:effectLst/>
                      </a:endParaRPr>
                    </a:p>
                    <a:p>
                      <a:pPr algn="ctr"/>
                      <a:r>
                        <a:rPr lang="fr-FR" sz="900">
                          <a:effectLst/>
                          <a:latin typeface="Calibri" panose="020F0502020204030204" pitchFamily="34" charset="0"/>
                          <a:ea typeface="Calibri" panose="020F0502020204030204" pitchFamily="34" charset="0"/>
                          <a:cs typeface="Times New Roman ;mso-fareast-language:EN-US"/>
                        </a:rPr>
                        <a:t>Nationaux</a:t>
                      </a:r>
                      <a:endParaRPr lang="fr-FR" sz="1400">
                        <a:effectLst/>
                      </a:endParaRPr>
                    </a:p>
                  </a:txBody>
                  <a:tcPr marL="51434" marR="514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68124">
                <a:tc>
                  <a:txBody>
                    <a:bodyPr/>
                    <a:lstStyle/>
                    <a:p>
                      <a:pPr algn="ctr"/>
                      <a:r>
                        <a:rPr lang="fr-FR" sz="1400" dirty="0">
                          <a:effectLst/>
                          <a:latin typeface="Calibri" panose="020F0502020204030204" pitchFamily="34" charset="0"/>
                          <a:ea typeface="Calibri" panose="020F0502020204030204" pitchFamily="34" charset="0"/>
                          <a:cs typeface="Times New Roman ;mso-fareast-language:EN-US"/>
                        </a:rPr>
                        <a:t>Bac Général</a:t>
                      </a:r>
                      <a:endParaRPr lang="fr-FR"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1" dirty="0">
                          <a:effectLst/>
                          <a:latin typeface="Calibri" panose="020F0502020204030204" pitchFamily="34" charset="0"/>
                          <a:ea typeface="Calibri" panose="020F0502020204030204" pitchFamily="34" charset="0"/>
                          <a:cs typeface="Times New Roman ;mso-fareast-language:EN-US"/>
                        </a:rPr>
                        <a:t>99,25%</a:t>
                      </a:r>
                      <a:endParaRPr lang="fr-FR" sz="1400" b="1"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fr-FR" sz="1400" dirty="0">
                          <a:effectLst/>
                          <a:latin typeface="Calibri" panose="020F0502020204030204" pitchFamily="34" charset="0"/>
                          <a:ea typeface="Calibri" panose="020F0502020204030204" pitchFamily="34" charset="0"/>
                          <a:cs typeface="Times New Roman ;color:#0070C0;mso-fareast-language: EN-US"/>
                        </a:rPr>
                        <a:t>37,7%</a:t>
                      </a:r>
                      <a:endParaRPr lang="fr-FR"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effectLst/>
                          <a:latin typeface="Calibri" panose="020F0502020204030204" pitchFamily="34" charset="0"/>
                          <a:ea typeface="Calibri" panose="020F0502020204030204" pitchFamily="34" charset="0"/>
                          <a:cs typeface="Times New Roman ;color:#0070C0;mso-fareast-language: EN-US"/>
                        </a:rPr>
                        <a:t>29,3 %</a:t>
                      </a:r>
                      <a:endParaRPr lang="fr-FR"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effectLst/>
                          <a:latin typeface="Calibri" panose="020F0502020204030204" pitchFamily="34" charset="0"/>
                          <a:ea typeface="Calibri" panose="020F0502020204030204" pitchFamily="34" charset="0"/>
                          <a:cs typeface="Times New Roman ;color:#0070C0;mso-fareast-language: EN-US"/>
                        </a:rPr>
                        <a:t>14,1%</a:t>
                      </a:r>
                      <a:endParaRPr lang="fr-FR"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1" dirty="0">
                          <a:solidFill>
                            <a:srgbClr val="FF0000"/>
                          </a:solidFill>
                          <a:effectLst/>
                          <a:latin typeface="Calibri" panose="020F0502020204030204" pitchFamily="34" charset="0"/>
                          <a:ea typeface="Calibri" panose="020F0502020204030204" pitchFamily="34" charset="0"/>
                          <a:cs typeface="Times New Roman ;mso-fareast-language:EN-US"/>
                        </a:rPr>
                        <a:t>96,9% </a:t>
                      </a:r>
                      <a:endParaRPr lang="fr-FR" sz="1400" b="1" dirty="0">
                        <a:solidFill>
                          <a:srgbClr val="FF000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solidFill>
                            <a:srgbClr val="0070C0"/>
                          </a:solidFill>
                          <a:effectLst/>
                          <a:latin typeface="Calibri" panose="020F0502020204030204" pitchFamily="34" charset="0"/>
                          <a:ea typeface="Calibri" panose="020F0502020204030204" pitchFamily="34" charset="0"/>
                        </a:rPr>
                        <a:t>95,7%</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061">
                <a:tc gridSpan="7">
                  <a:txBody>
                    <a:bodyPr/>
                    <a:lstStyle/>
                    <a:p>
                      <a:pPr algn="ctr"/>
                      <a:r>
                        <a:rPr lang="en-US" sz="1400" b="1" dirty="0">
                          <a:solidFill>
                            <a:srgbClr val="0070C0"/>
                          </a:solidFill>
                          <a:effectLst/>
                          <a:latin typeface="Calibri" panose="020F0502020204030204" pitchFamily="34" charset="0"/>
                          <a:ea typeface="Calibri" panose="020F0502020204030204" pitchFamily="34" charset="0"/>
                        </a:rPr>
                        <a:t> </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ED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08639">
                <a:tc>
                  <a:txBody>
                    <a:bodyPr/>
                    <a:lstStyle/>
                    <a:p>
                      <a:pPr algn="ctr"/>
                      <a:r>
                        <a:rPr lang="en-US" sz="1400" dirty="0">
                          <a:effectLst/>
                          <a:latin typeface="Calibri" panose="020F0502020204030204" pitchFamily="34" charset="0"/>
                          <a:ea typeface="Calibri" panose="020F0502020204030204" pitchFamily="34" charset="0"/>
                        </a:rPr>
                        <a:t>Bac STMG</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Calibri" panose="020F0502020204030204" pitchFamily="34" charset="0"/>
                          <a:ea typeface="Calibri" panose="020F0502020204030204" pitchFamily="34" charset="0"/>
                        </a:rPr>
                        <a:t>88,6 %</a:t>
                      </a:r>
                      <a:endParaRPr lang="en-US" sz="1400" b="1"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400" dirty="0">
                          <a:effectLst/>
                          <a:latin typeface="Calibri" panose="020F0502020204030204" pitchFamily="34" charset="0"/>
                          <a:ea typeface="Calibri" panose="020F0502020204030204" pitchFamily="34" charset="0"/>
                          <a:cs typeface="Times New Roman ;color:#0070C0;mso-ansi-language: EN-US"/>
                        </a:rPr>
                        <a:t>38,5 %</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Calibri" panose="020F0502020204030204" pitchFamily="34" charset="0"/>
                          <a:ea typeface="Calibri" panose="020F0502020204030204" pitchFamily="34" charset="0"/>
                          <a:cs typeface="Times New Roman ;color:#0070C0;mso-ansi-language: EN-US"/>
                        </a:rPr>
                        <a:t>10,84 %</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Calibri" panose="020F0502020204030204" pitchFamily="34" charset="0"/>
                          <a:ea typeface="Calibri" panose="020F0502020204030204" pitchFamily="34" charset="0"/>
                          <a:cs typeface="Times New Roman ;color:#0070C0;mso-ansi-language: EN-US"/>
                        </a:rPr>
                        <a:t> 0,95 %</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400" b="1" dirty="0">
                          <a:solidFill>
                            <a:srgbClr val="FF0000"/>
                          </a:solidFill>
                          <a:effectLst/>
                          <a:latin typeface="Calibri" panose="020F0502020204030204" pitchFamily="34" charset="0"/>
                          <a:ea typeface="Calibri" panose="020F0502020204030204" pitchFamily="34" charset="0"/>
                        </a:rPr>
                        <a:t>87,8 % </a:t>
                      </a:r>
                      <a:endParaRPr lang="en-US" sz="1400" b="1" dirty="0">
                        <a:solidFill>
                          <a:srgbClr val="FF000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solidFill>
                            <a:srgbClr val="0070C0"/>
                          </a:solidFill>
                          <a:effectLst/>
                          <a:latin typeface="Calibri" panose="020F0502020204030204" pitchFamily="34" charset="0"/>
                          <a:ea typeface="Calibri" panose="020F0502020204030204" pitchFamily="34" charset="0"/>
                        </a:rPr>
                        <a:t>73,4% </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696">
                <a:tc>
                  <a:txBody>
                    <a:bodyPr/>
                    <a:lstStyle/>
                    <a:p>
                      <a:pPr algn="ctr"/>
                      <a:r>
                        <a:rPr lang="en-US" sz="1400">
                          <a:effectLst/>
                          <a:latin typeface="Calibri" panose="020F0502020204030204" pitchFamily="34" charset="0"/>
                          <a:ea typeface="Calibri" panose="020F0502020204030204" pitchFamily="34" charset="0"/>
                        </a:rPr>
                        <a:t>Bac STI2D</a:t>
                      </a:r>
                      <a:endParaRPr lang="en-US" sz="140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Calibri" panose="020F0502020204030204" pitchFamily="34" charset="0"/>
                          <a:ea typeface="Calibri" panose="020F0502020204030204" pitchFamily="34" charset="0"/>
                        </a:rPr>
                        <a:t>98 %</a:t>
                      </a:r>
                      <a:endParaRPr lang="en-US" sz="1400" b="1"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400" dirty="0">
                          <a:effectLst/>
                          <a:latin typeface="Calibri" panose="020F0502020204030204" pitchFamily="34" charset="0"/>
                          <a:ea typeface="Calibri" panose="020F0502020204030204" pitchFamily="34" charset="0"/>
                          <a:cs typeface="Times New Roman ;color:#0070C0;mso-ansi-language: EN-US"/>
                        </a:rPr>
                        <a:t>24 %</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effectLst/>
                          <a:latin typeface="Calibri" panose="020F0502020204030204" pitchFamily="34" charset="0"/>
                          <a:ea typeface="Calibri" panose="020F0502020204030204" pitchFamily="34" charset="0"/>
                          <a:cs typeface="Times New Roman ;color:#0070C0;mso-ansi-language: EN-US"/>
                        </a:rPr>
                        <a:t>14 %</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effectLst/>
                        </a:rPr>
                        <a:t>4%</a:t>
                      </a:r>
                      <a:endParaRPr lang="fr-FR" sz="1800" dirty="0"/>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400" b="1" dirty="0">
                          <a:solidFill>
                            <a:srgbClr val="FF0000"/>
                          </a:solidFill>
                          <a:effectLst/>
                          <a:latin typeface="Calibri" panose="020F0502020204030204" pitchFamily="34" charset="0"/>
                          <a:ea typeface="Calibri" panose="020F0502020204030204" pitchFamily="34" charset="0"/>
                        </a:rPr>
                        <a:t> 93,7 %</a:t>
                      </a:r>
                      <a:endParaRPr lang="en-US" sz="1400" b="1" dirty="0">
                        <a:solidFill>
                          <a:srgbClr val="FF000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solidFill>
                            <a:srgbClr val="0070C0"/>
                          </a:solidFill>
                          <a:effectLst/>
                          <a:latin typeface="Calibri" panose="020F0502020204030204" pitchFamily="34" charset="0"/>
                          <a:ea typeface="Calibri" panose="020F0502020204030204" pitchFamily="34" charset="0"/>
                        </a:rPr>
                        <a:t>83,5 %</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4061">
                <a:tc gridSpan="7">
                  <a:txBody>
                    <a:bodyPr/>
                    <a:lstStyle/>
                    <a:p>
                      <a:pPr algn="ctr"/>
                      <a:r>
                        <a:rPr lang="en-US" sz="1400" b="1" dirty="0">
                          <a:solidFill>
                            <a:srgbClr val="0070C0"/>
                          </a:solidFill>
                          <a:effectLst/>
                          <a:latin typeface="Calibri" panose="020F0502020204030204" pitchFamily="34" charset="0"/>
                          <a:ea typeface="Calibri" panose="020F0502020204030204" pitchFamily="34" charset="0"/>
                        </a:rPr>
                        <a:t> </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ED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668124">
                <a:tc>
                  <a:txBody>
                    <a:bodyPr/>
                    <a:lstStyle/>
                    <a:p>
                      <a:pPr algn="ctr"/>
                      <a:r>
                        <a:rPr lang="en-US" sz="1400">
                          <a:effectLst/>
                          <a:latin typeface="Calibri" panose="020F0502020204030204" pitchFamily="34" charset="0"/>
                          <a:ea typeface="Calibri" panose="020F0502020204030204" pitchFamily="34" charset="0"/>
                        </a:rPr>
                        <a:t>Moy. bac Général</a:t>
                      </a:r>
                      <a:endParaRPr lang="en-US" sz="140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Calibri" panose="020F0502020204030204" pitchFamily="34" charset="0"/>
                          <a:ea typeface="Calibri" panose="020F0502020204030204" pitchFamily="34" charset="0"/>
                          <a:cs typeface="Times New Roman ;mso-ansi-language:EN-US;mso-fareast-language:EN-US"/>
                        </a:rPr>
                        <a:t>98,5%</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gridSpan="3">
                  <a:txBody>
                    <a:bodyPr/>
                    <a:lstStyle/>
                    <a:p>
                      <a:pPr algn="ctr"/>
                      <a:r>
                        <a:rPr lang="en-US" sz="1400" dirty="0">
                          <a:effectLst/>
                          <a:latin typeface="Calibri" panose="020F0502020204030204" pitchFamily="34" charset="0"/>
                          <a:ea typeface="Calibri" panose="020F0502020204030204" pitchFamily="34" charset="0"/>
                          <a:cs typeface="Times New Roman ;color:red;mso-ansi-language: EN-US"/>
                        </a:rPr>
                        <a:t> </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fr-FR"/>
                    </a:p>
                  </a:txBody>
                  <a:tcPr/>
                </a:tc>
                <a:tc rowSpan="2" hMerge="1">
                  <a:txBody>
                    <a:bodyPr/>
                    <a:lstStyle/>
                    <a:p>
                      <a:endParaRPr lang="fr-FR"/>
                    </a:p>
                  </a:txBody>
                  <a:tcPr/>
                </a:tc>
                <a:tc>
                  <a:txBody>
                    <a:bodyPr/>
                    <a:lstStyle/>
                    <a:p>
                      <a:pPr algn="ctr"/>
                      <a:r>
                        <a:rPr lang="en-US" sz="1400" dirty="0">
                          <a:solidFill>
                            <a:srgbClr val="FF0000"/>
                          </a:solidFill>
                          <a:effectLst/>
                          <a:latin typeface="Calibri" panose="020F0502020204030204" pitchFamily="34" charset="0"/>
                          <a:ea typeface="Calibri" panose="020F0502020204030204" pitchFamily="34" charset="0"/>
                        </a:rPr>
                        <a:t> </a:t>
                      </a:r>
                      <a:r>
                        <a:rPr lang="en-US" sz="1400" b="1" dirty="0">
                          <a:solidFill>
                            <a:srgbClr val="FF0000"/>
                          </a:solidFill>
                          <a:effectLst/>
                          <a:latin typeface="Calibri" panose="020F0502020204030204" pitchFamily="34" charset="0"/>
                          <a:ea typeface="Calibri" panose="020F0502020204030204" pitchFamily="34" charset="0"/>
                        </a:rPr>
                        <a:t> 96,9%</a:t>
                      </a:r>
                      <a:endParaRPr lang="en-US" sz="1400" b="1" dirty="0">
                        <a:solidFill>
                          <a:srgbClr val="FF000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solidFill>
                            <a:srgbClr val="0070C0"/>
                          </a:solidFill>
                          <a:effectLst/>
                          <a:latin typeface="Calibri" panose="020F0502020204030204" pitchFamily="34" charset="0"/>
                          <a:ea typeface="Calibri" panose="020F0502020204030204" pitchFamily="34" charset="0"/>
                        </a:rPr>
                        <a:t>95,7%</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8124">
                <a:tc>
                  <a:txBody>
                    <a:bodyPr/>
                    <a:lstStyle/>
                    <a:p>
                      <a:pPr algn="ctr"/>
                      <a:r>
                        <a:rPr lang="en-US" sz="1400">
                          <a:effectLst/>
                          <a:latin typeface="Calibri" panose="020F0502020204030204" pitchFamily="34" charset="0"/>
                          <a:ea typeface="Calibri" panose="020F0502020204030204" pitchFamily="34" charset="0"/>
                        </a:rPr>
                        <a:t>Moy. Bac Techno</a:t>
                      </a:r>
                      <a:endParaRPr lang="en-US" sz="140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Calibri" panose="020F0502020204030204" pitchFamily="34" charset="0"/>
                          <a:ea typeface="Calibri" panose="020F0502020204030204" pitchFamily="34" charset="0"/>
                          <a:cs typeface="Times New Roman ;mso-ansi-language:EN-US;mso-fareast-language:EN-US"/>
                        </a:rPr>
                        <a:t> 93,3%</a:t>
                      </a:r>
                      <a:endParaRPr lang="en-US" sz="1400" dirty="0">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en-US" sz="1400" b="1" dirty="0">
                          <a:solidFill>
                            <a:srgbClr val="FF0000"/>
                          </a:solidFill>
                          <a:effectLst/>
                          <a:latin typeface="Calibri" panose="020F0502020204030204" pitchFamily="34" charset="0"/>
                          <a:ea typeface="Calibri" panose="020F0502020204030204" pitchFamily="34" charset="0"/>
                        </a:rPr>
                        <a:t>90,3 %</a:t>
                      </a:r>
                      <a:endParaRPr lang="en-US" sz="1400" b="1" dirty="0">
                        <a:solidFill>
                          <a:srgbClr val="FF000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solidFill>
                            <a:srgbClr val="0070C0"/>
                          </a:solidFill>
                          <a:effectLst/>
                          <a:latin typeface="Calibri" panose="020F0502020204030204" pitchFamily="34" charset="0"/>
                          <a:ea typeface="Calibri" panose="020F0502020204030204" pitchFamily="34" charset="0"/>
                        </a:rPr>
                        <a:t>89,8%</a:t>
                      </a:r>
                      <a:endParaRPr lang="en-US" sz="1400" b="1" dirty="0">
                        <a:solidFill>
                          <a:srgbClr val="0070C0"/>
                        </a:solidFill>
                        <a:effectLst/>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Ellipse 2">
            <a:extLst>
              <a:ext uri="{FF2B5EF4-FFF2-40B4-BE49-F238E27FC236}">
                <a16:creationId xmlns:a16="http://schemas.microsoft.com/office/drawing/2014/main" id="{6C2C444C-6117-D3E6-2A6F-0F89A09272F9}"/>
              </a:ext>
            </a:extLst>
          </p:cNvPr>
          <p:cNvSpPr/>
          <p:nvPr/>
        </p:nvSpPr>
        <p:spPr>
          <a:xfrm>
            <a:off x="9617242" y="476672"/>
            <a:ext cx="1419726" cy="91440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Si choix d’une 1</a:t>
            </a:r>
            <a:r>
              <a:rPr lang="fr-FR" baseline="30000" dirty="0"/>
              <a:t>ère</a:t>
            </a:r>
            <a:r>
              <a:rPr lang="fr-FR" dirty="0"/>
              <a:t> Technologique  : STI2D</a:t>
            </a:r>
          </a:p>
        </p:txBody>
      </p:sp>
      <p:sp>
        <p:nvSpPr>
          <p:cNvPr id="4" name="Rectangle 3"/>
          <p:cNvSpPr/>
          <p:nvPr/>
        </p:nvSpPr>
        <p:spPr>
          <a:xfrm>
            <a:off x="3048000" y="3000165"/>
            <a:ext cx="6096000" cy="857671"/>
          </a:xfrm>
          <a:prstGeom prst="rect">
            <a:avLst/>
          </a:prstGeom>
        </p:spPr>
        <p:txBody>
          <a:bodyPr>
            <a:spAutoFit/>
          </a:bodyPr>
          <a:lstStyle/>
          <a:p>
            <a:pPr algn="ctr">
              <a:lnSpc>
                <a:spcPct val="115000"/>
              </a:lnSpc>
              <a:spcAft>
                <a:spcPts val="1000"/>
              </a:spcAft>
            </a:pPr>
            <a:r>
              <a:rPr lang="fr-FR" b="1" dirty="0">
                <a:solidFill>
                  <a:srgbClr val="FF0000"/>
                </a:solidFill>
                <a:latin typeface="Comic Sans MS" panose="030F0702030302020204" pitchFamily="66" charset="0"/>
                <a:ea typeface="SimSun" panose="02010600030101010101" pitchFamily="2" charset="-122"/>
                <a:cs typeface="Arial" panose="020B0604020202020204" pitchFamily="34" charset="0"/>
              </a:rPr>
              <a:t>Sciences et Technologies             </a:t>
            </a:r>
            <a:endParaRPr lang="fr-FR" sz="11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fr-FR" b="1" dirty="0">
                <a:solidFill>
                  <a:srgbClr val="FF0000"/>
                </a:solidFill>
                <a:latin typeface="Comic Sans MS" panose="030F0702030302020204" pitchFamily="66" charset="0"/>
                <a:ea typeface="SimSun" panose="02010600030101010101" pitchFamily="2" charset="-122"/>
                <a:cs typeface="Arial" panose="020B0604020202020204" pitchFamily="34" charset="0"/>
              </a:rPr>
              <a:t>De l’Industrie et du Développement Durable</a:t>
            </a:r>
            <a:endParaRPr lang="fr-FR" sz="11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5570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6692" y="181232"/>
            <a:ext cx="10637108" cy="5995731"/>
          </a:xfrm>
        </p:spPr>
        <p:txBody>
          <a:bodyPr/>
          <a:lstStyle/>
          <a:p>
            <a:pPr marL="0" indent="0">
              <a:buNone/>
            </a:pPr>
            <a:r>
              <a:rPr lang="fr-FR" dirty="0">
                <a:solidFill>
                  <a:srgbClr val="FF0000"/>
                </a:solidFill>
              </a:rPr>
              <a:t>Les contenus sont centrés sur l’étude et la recherche de solutions techniques innovantes concernant </a:t>
            </a:r>
            <a:r>
              <a:rPr lang="fr-FR" dirty="0"/>
              <a:t>:</a:t>
            </a:r>
          </a:p>
          <a:p>
            <a:r>
              <a:rPr lang="fr-FR" dirty="0"/>
              <a:t>les produits manufacturés en intégrant le design et le choix des matériaux ;</a:t>
            </a:r>
          </a:p>
          <a:p>
            <a:r>
              <a:rPr lang="fr-FR" dirty="0"/>
              <a:t>la gestion, le transport, la distribution et l’utilisation des énergies ;</a:t>
            </a:r>
          </a:p>
          <a:p>
            <a:r>
              <a:rPr lang="fr-FR" dirty="0"/>
              <a:t>l’acquisition, le traitement et la restitution de l’information ;</a:t>
            </a:r>
          </a:p>
          <a:p>
            <a:r>
              <a:rPr lang="fr-FR" dirty="0"/>
              <a:t>l’architecture des bâtiments et ouvrages. </a:t>
            </a:r>
          </a:p>
        </p:txBody>
      </p:sp>
      <p:pic>
        <p:nvPicPr>
          <p:cNvPr id="4" name="Image 3" descr="image-reseau-SIN"/>
          <p:cNvPicPr/>
          <p:nvPr/>
        </p:nvPicPr>
        <p:blipFill>
          <a:blip r:embed="rId2">
            <a:extLst>
              <a:ext uri="{28A0092B-C50C-407E-A947-70E740481C1C}">
                <a14:useLocalDpi xmlns:a14="http://schemas.microsoft.com/office/drawing/2010/main" val="0"/>
              </a:ext>
            </a:extLst>
          </a:blip>
          <a:srcRect/>
          <a:stretch>
            <a:fillRect/>
          </a:stretch>
        </p:blipFill>
        <p:spPr bwMode="auto">
          <a:xfrm>
            <a:off x="9301420" y="3179097"/>
            <a:ext cx="2486025" cy="1493520"/>
          </a:xfrm>
          <a:prstGeom prst="rect">
            <a:avLst/>
          </a:prstGeom>
          <a:noFill/>
          <a:ln>
            <a:noFill/>
          </a:ln>
        </p:spPr>
      </p:pic>
      <p:sp>
        <p:nvSpPr>
          <p:cNvPr id="5" name="Rectangle 4"/>
          <p:cNvSpPr/>
          <p:nvPr/>
        </p:nvSpPr>
        <p:spPr>
          <a:xfrm>
            <a:off x="477794" y="3653558"/>
            <a:ext cx="8468497" cy="2862322"/>
          </a:xfrm>
          <a:prstGeom prst="rect">
            <a:avLst/>
          </a:prstGeom>
        </p:spPr>
        <p:txBody>
          <a:bodyPr wrap="square">
            <a:spAutoFit/>
          </a:bodyPr>
          <a:lstStyle/>
          <a:p>
            <a:pPr>
              <a:lnSpc>
                <a:spcPts val="1800"/>
              </a:lnSpc>
            </a:pPr>
            <a:r>
              <a:rPr lang="fr-FR" b="1" dirty="0">
                <a:solidFill>
                  <a:srgbClr val="0070C0"/>
                </a:solidFill>
                <a:latin typeface="Comic Sans MS" panose="030F0702030302020204" pitchFamily="66" charset="0"/>
                <a:cs typeface="Arial" panose="020B0604020202020204" pitchFamily="34" charset="0"/>
              </a:rPr>
              <a:t>ACTIVITÉS</a:t>
            </a:r>
          </a:p>
          <a:p>
            <a:pPr>
              <a:lnSpc>
                <a:spcPts val="1800"/>
              </a:lnSpc>
            </a:pPr>
            <a:br>
              <a:rPr lang="fr-FR" b="1" dirty="0">
                <a:solidFill>
                  <a:srgbClr val="0070C0"/>
                </a:solidFill>
                <a:latin typeface="Comic Sans MS" panose="030F0702030302020204" pitchFamily="66" charset="0"/>
                <a:cs typeface="Arial" panose="020B0604020202020204" pitchFamily="34" charset="0"/>
              </a:rPr>
            </a:br>
            <a:r>
              <a:rPr lang="fr-FR" dirty="0">
                <a:latin typeface="Comic Sans MS" panose="030F0702030302020204" pitchFamily="66" charset="0"/>
                <a:cs typeface="Arial" panose="020B0604020202020204" pitchFamily="34" charset="0"/>
              </a:rPr>
              <a:t>- La formation privilégie les activités pratiques et de projets.</a:t>
            </a:r>
            <a:br>
              <a:rPr lang="fr-FR" dirty="0">
                <a:latin typeface="Comic Sans MS" panose="030F0702030302020204" pitchFamily="66" charset="0"/>
                <a:cs typeface="Arial" panose="020B0604020202020204" pitchFamily="34" charset="0"/>
              </a:rPr>
            </a:br>
            <a:r>
              <a:rPr lang="fr-FR" dirty="0">
                <a:latin typeface="Comic Sans MS" panose="030F0702030302020204" pitchFamily="66" charset="0"/>
                <a:cs typeface="Arial" panose="020B0604020202020204" pitchFamily="34" charset="0"/>
              </a:rPr>
              <a:t>- Elle s’appuie sur l’observation, l’expérimentation, la simulation de systèmes  </a:t>
            </a:r>
            <a:endParaRPr lang="fr-FR" dirty="0"/>
          </a:p>
          <a:p>
            <a:pPr>
              <a:lnSpc>
                <a:spcPts val="1800"/>
              </a:lnSpc>
            </a:pPr>
            <a:r>
              <a:rPr lang="fr-FR" dirty="0">
                <a:latin typeface="Comic Sans MS" panose="030F0702030302020204" pitchFamily="66" charset="0"/>
                <a:cs typeface="Arial" panose="020B0604020202020204" pitchFamily="34" charset="0"/>
              </a:rPr>
              <a:t>  pluri techniques. </a:t>
            </a:r>
          </a:p>
          <a:p>
            <a:pPr>
              <a:lnSpc>
                <a:spcPts val="1800"/>
              </a:lnSpc>
            </a:pPr>
            <a:br>
              <a:rPr lang="fr-FR" dirty="0">
                <a:latin typeface="Comic Sans MS" panose="030F0702030302020204" pitchFamily="66" charset="0"/>
                <a:cs typeface="Arial" panose="020B0604020202020204" pitchFamily="34" charset="0"/>
              </a:rPr>
            </a:br>
            <a:r>
              <a:rPr lang="fr-FR" dirty="0">
                <a:latin typeface="Comic Sans MS" panose="030F0702030302020204" pitchFamily="66" charset="0"/>
                <a:cs typeface="Arial" panose="020B0604020202020204" pitchFamily="34" charset="0"/>
              </a:rPr>
              <a:t>- </a:t>
            </a:r>
            <a:r>
              <a:rPr lang="fr-FR" dirty="0">
                <a:latin typeface="Comic Sans MS" panose="030F0702030302020204" pitchFamily="66" charset="0"/>
              </a:rPr>
              <a:t>En classe de première, plusieurs mini-projets, puis un projet pluri technique de 36h permettent de se familiariser avec les méthodes d’ingénierie collaborative et d’innovation.</a:t>
            </a:r>
          </a:p>
          <a:p>
            <a:pPr>
              <a:lnSpc>
                <a:spcPts val="1800"/>
              </a:lnSpc>
            </a:pPr>
            <a:br>
              <a:rPr lang="fr-FR" dirty="0">
                <a:latin typeface="Comic Sans MS" panose="030F0702030302020204" pitchFamily="66" charset="0"/>
                <a:cs typeface="Arial" panose="020B0604020202020204" pitchFamily="34" charset="0"/>
              </a:rPr>
            </a:br>
            <a:r>
              <a:rPr lang="fr-FR" dirty="0">
                <a:latin typeface="Comic Sans MS" panose="030F0702030302020204" pitchFamily="66" charset="0"/>
                <a:cs typeface="Arial" panose="020B0604020202020204" pitchFamily="34" charset="0"/>
              </a:rPr>
              <a:t>- En classe de Terminale un projet de conception, réalisation ou amélioration d’un système est mené dans une démarche de développement durable.</a:t>
            </a:r>
            <a:endParaRPr lang="fr-FR" dirty="0">
              <a:effectLst/>
            </a:endParaRPr>
          </a:p>
        </p:txBody>
      </p:sp>
    </p:spTree>
    <p:extLst>
      <p:ext uri="{BB962C8B-B14F-4D97-AF65-F5344CB8AC3E}">
        <p14:creationId xmlns:p14="http://schemas.microsoft.com/office/powerpoint/2010/main" val="427831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8454" y="263611"/>
            <a:ext cx="10645346" cy="5913352"/>
          </a:xfrm>
        </p:spPr>
        <p:txBody>
          <a:bodyPr/>
          <a:lstStyle/>
          <a:p>
            <a:endParaRPr lang="fr-FR" dirty="0"/>
          </a:p>
          <a:p>
            <a:pPr marL="0" indent="0">
              <a:buNone/>
            </a:pPr>
            <a:endParaRPr lang="fr-FR" dirty="0"/>
          </a:p>
          <a:p>
            <a:pPr lvl="2"/>
            <a:endParaRPr lang="fr-FR" dirty="0"/>
          </a:p>
          <a:p>
            <a:endParaRPr lang="fr-FR" dirty="0"/>
          </a:p>
          <a:p>
            <a:pPr marL="0" indent="0">
              <a:buNone/>
            </a:pPr>
            <a:r>
              <a:rPr lang="fr-FR" dirty="0"/>
              <a:t>Le </a:t>
            </a:r>
            <a:r>
              <a:rPr lang="fr-FR" dirty="0">
                <a:solidFill>
                  <a:srgbClr val="00B050"/>
                </a:solidFill>
              </a:rPr>
              <a:t>Baccalauréat STI2D </a:t>
            </a:r>
            <a:r>
              <a:rPr lang="fr-FR" dirty="0"/>
              <a:t>permet d’accéder à la diversité des formations de l’enseignement supérieur :</a:t>
            </a:r>
          </a:p>
          <a:p>
            <a:r>
              <a:rPr lang="fr-FR" dirty="0" err="1"/>
              <a:t>Bachelor</a:t>
            </a:r>
            <a:r>
              <a:rPr lang="fr-FR" dirty="0"/>
              <a:t> Universitaire de Technologie (BUT, anciennement DUT), BTS, Universités (selon certaines modalités), </a:t>
            </a:r>
          </a:p>
          <a:p>
            <a:r>
              <a:rPr lang="fr-FR" dirty="0"/>
              <a:t>Ecoles d’Ingénieurs, </a:t>
            </a:r>
          </a:p>
          <a:p>
            <a:r>
              <a:rPr lang="fr-FR" dirty="0"/>
              <a:t>Formation informatique de bac +2 à bac +5</a:t>
            </a:r>
          </a:p>
          <a:p>
            <a:r>
              <a:rPr lang="fr-FR" dirty="0"/>
              <a:t>Classes Préparatoires aux Grandes Ecoles, </a:t>
            </a:r>
          </a:p>
          <a:p>
            <a:r>
              <a:rPr lang="fr-FR" dirty="0"/>
              <a:t>Ecoles spécialisées………</a:t>
            </a:r>
          </a:p>
          <a:p>
            <a:endParaRPr lang="fr-FR" dirty="0"/>
          </a:p>
        </p:txBody>
      </p:sp>
      <p:pic>
        <p:nvPicPr>
          <p:cNvPr id="4" name="Image 3" descr="Connecting revolutions: Exclusive interview with Stäubli Robotics  automotive bo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914" y="263611"/>
            <a:ext cx="2346960" cy="1885950"/>
          </a:xfrm>
          <a:prstGeom prst="rect">
            <a:avLst/>
          </a:prstGeom>
          <a:noFill/>
          <a:ln>
            <a:noFill/>
          </a:ln>
        </p:spPr>
      </p:pic>
      <p:pic>
        <p:nvPicPr>
          <p:cNvPr id="5" name="Image 4" descr="On fait le point sur les casques de réalité virtuelle qu'il vous faut -  Conseils d'experts Fnac"/>
          <p:cNvPicPr/>
          <p:nvPr/>
        </p:nvPicPr>
        <p:blipFill>
          <a:blip r:embed="rId3">
            <a:extLst>
              <a:ext uri="{28A0092B-C50C-407E-A947-70E740481C1C}">
                <a14:useLocalDpi xmlns:a14="http://schemas.microsoft.com/office/drawing/2010/main" val="0"/>
              </a:ext>
            </a:extLst>
          </a:blip>
          <a:srcRect/>
          <a:stretch>
            <a:fillRect/>
          </a:stretch>
        </p:blipFill>
        <p:spPr bwMode="auto">
          <a:xfrm>
            <a:off x="8534400" y="4781224"/>
            <a:ext cx="2819400" cy="1875790"/>
          </a:xfrm>
          <a:prstGeom prst="rect">
            <a:avLst/>
          </a:prstGeom>
          <a:noFill/>
          <a:ln>
            <a:noFill/>
          </a:ln>
        </p:spPr>
      </p:pic>
    </p:spTree>
    <p:extLst>
      <p:ext uri="{BB962C8B-B14F-4D97-AF65-F5344CB8AC3E}">
        <p14:creationId xmlns:p14="http://schemas.microsoft.com/office/powerpoint/2010/main" val="32446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Pour en savoir plus…</a:t>
            </a:r>
          </a:p>
        </p:txBody>
      </p:sp>
      <p:sp>
        <p:nvSpPr>
          <p:cNvPr id="3" name="Espace réservé du contenu 2"/>
          <p:cNvSpPr>
            <a:spLocks noGrp="1"/>
          </p:cNvSpPr>
          <p:nvPr>
            <p:ph idx="1"/>
          </p:nvPr>
        </p:nvSpPr>
        <p:spPr/>
        <p:txBody>
          <a:bodyPr>
            <a:normAutofit/>
          </a:bodyPr>
          <a:lstStyle/>
          <a:p>
            <a:r>
              <a:rPr lang="fr-FR" b="1" dirty="0">
                <a:solidFill>
                  <a:srgbClr val="00B050"/>
                </a:solidFill>
              </a:rPr>
              <a:t>Portes Ouvertes - Samedi 23 mars 2024 de 8h-12h</a:t>
            </a:r>
          </a:p>
          <a:p>
            <a:endParaRPr lang="fr-FR" b="1" dirty="0">
              <a:solidFill>
                <a:srgbClr val="00B050"/>
              </a:solidFill>
            </a:endParaRPr>
          </a:p>
          <a:p>
            <a:pPr marL="0" indent="0">
              <a:buNone/>
            </a:pPr>
            <a:r>
              <a:rPr lang="fr-FR" sz="4000" dirty="0">
                <a:solidFill>
                  <a:srgbClr val="7030A0"/>
                </a:solidFill>
              </a:rPr>
              <a:t>Sur inscription –voir site ENT du lycée</a:t>
            </a:r>
          </a:p>
          <a:p>
            <a:pPr marL="0" indent="0">
              <a:buNone/>
            </a:pPr>
            <a:r>
              <a:rPr lang="fr-FR" dirty="0">
                <a:hlinkClick r:id="rId2"/>
              </a:rPr>
              <a:t>Lien : https://evento.renater.fr/survey/collegiens-q8yyo8l1</a:t>
            </a:r>
            <a:endParaRPr lang="fr-FR" dirty="0"/>
          </a:p>
          <a:p>
            <a:pPr marL="0" indent="0">
              <a:buNone/>
            </a:pPr>
            <a:endParaRPr lang="fr-FR" dirty="0"/>
          </a:p>
          <a:p>
            <a:r>
              <a:rPr lang="fr-FR" dirty="0"/>
              <a:t>Consulter  la chaine </a:t>
            </a:r>
            <a:r>
              <a:rPr lang="fr-FR" dirty="0" err="1"/>
              <a:t>Youtube</a:t>
            </a:r>
            <a:r>
              <a:rPr lang="fr-FR" dirty="0"/>
              <a:t> du lycée de l’Albanais </a:t>
            </a:r>
          </a:p>
          <a:p>
            <a:r>
              <a:rPr lang="fr-FR" dirty="0">
                <a:solidFill>
                  <a:srgbClr val="0070C0"/>
                </a:solidFill>
              </a:rPr>
              <a:t>https://lyceedelalbanais.live/</a:t>
            </a:r>
          </a:p>
          <a:p>
            <a:pPr marL="0"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276663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B437334A-C597-8242-8A6E-FDB742B165E8}"/>
              </a:ext>
            </a:extLst>
          </p:cNvPr>
          <p:cNvSpPr>
            <a:spLocks noGrp="1"/>
          </p:cNvSpPr>
          <p:nvPr>
            <p:ph type="title"/>
          </p:nvPr>
        </p:nvSpPr>
        <p:spPr>
          <a:xfrm>
            <a:off x="2063750" y="274638"/>
            <a:ext cx="8147050" cy="417512"/>
          </a:xfrm>
        </p:spPr>
        <p:txBody>
          <a:bodyPr>
            <a:normAutofit fontScale="90000"/>
          </a:bodyPr>
          <a:lstStyle/>
          <a:p>
            <a:r>
              <a:rPr lang="fr-FR" altLang="fr-FR" b="1">
                <a:solidFill>
                  <a:srgbClr val="FF0000"/>
                </a:solidFill>
              </a:rPr>
              <a:t>En seconde </a:t>
            </a:r>
          </a:p>
        </p:txBody>
      </p:sp>
      <p:sp>
        <p:nvSpPr>
          <p:cNvPr id="3" name="Espace réservé du contenu 2">
            <a:extLst>
              <a:ext uri="{FF2B5EF4-FFF2-40B4-BE49-F238E27FC236}">
                <a16:creationId xmlns:a16="http://schemas.microsoft.com/office/drawing/2014/main" id="{7A3C20A2-237C-0DF9-CB73-31CBCDFF3C0F}"/>
              </a:ext>
            </a:extLst>
          </p:cNvPr>
          <p:cNvSpPr>
            <a:spLocks noGrp="1"/>
          </p:cNvSpPr>
          <p:nvPr>
            <p:ph idx="1"/>
          </p:nvPr>
        </p:nvSpPr>
        <p:spPr>
          <a:xfrm>
            <a:off x="1703388" y="836614"/>
            <a:ext cx="8335962" cy="5400675"/>
          </a:xfrm>
        </p:spPr>
        <p:txBody>
          <a:bodyPr>
            <a:noAutofit/>
          </a:bodyPr>
          <a:lstStyle/>
          <a:p>
            <a:pPr marL="0" indent="0">
              <a:buNone/>
              <a:defRPr/>
            </a:pPr>
            <a:r>
              <a:rPr lang="fr-FR" dirty="0">
                <a:solidFill>
                  <a:srgbClr val="0070C0"/>
                </a:solidFill>
              </a:rPr>
              <a:t>Une offre diversifiée de classes à projet, dont voici  quelques exemples</a:t>
            </a:r>
          </a:p>
          <a:p>
            <a:pPr>
              <a:defRPr/>
            </a:pPr>
            <a:r>
              <a:rPr lang="fr-FR" dirty="0">
                <a:solidFill>
                  <a:srgbClr val="FF0000"/>
                </a:solidFill>
              </a:rPr>
              <a:t>Arts et culture</a:t>
            </a:r>
          </a:p>
          <a:p>
            <a:pPr>
              <a:defRPr/>
            </a:pPr>
            <a:r>
              <a:rPr lang="fr-FR" dirty="0">
                <a:solidFill>
                  <a:srgbClr val="FF0000"/>
                </a:solidFill>
              </a:rPr>
              <a:t> Cinéma</a:t>
            </a:r>
          </a:p>
          <a:p>
            <a:pPr>
              <a:defRPr/>
            </a:pPr>
            <a:r>
              <a:rPr lang="fr-FR" dirty="0">
                <a:solidFill>
                  <a:srgbClr val="FF0000"/>
                </a:solidFill>
              </a:rPr>
              <a:t> Sciences de l’innovation </a:t>
            </a:r>
          </a:p>
          <a:p>
            <a:pPr>
              <a:defRPr/>
            </a:pPr>
            <a:r>
              <a:rPr lang="fr-FR" dirty="0">
                <a:solidFill>
                  <a:srgbClr val="FF0000"/>
                </a:solidFill>
              </a:rPr>
              <a:t> </a:t>
            </a:r>
            <a:r>
              <a:rPr lang="fr-FR" dirty="0" err="1">
                <a:solidFill>
                  <a:srgbClr val="FF0000"/>
                </a:solidFill>
              </a:rPr>
              <a:t>Astro</a:t>
            </a:r>
            <a:endParaRPr lang="fr-FR" dirty="0">
              <a:solidFill>
                <a:srgbClr val="FF0000"/>
              </a:solidFill>
            </a:endParaRPr>
          </a:p>
          <a:p>
            <a:pPr>
              <a:defRPr/>
            </a:pPr>
            <a:r>
              <a:rPr lang="fr-FR" dirty="0">
                <a:solidFill>
                  <a:srgbClr val="FF0000"/>
                </a:solidFill>
              </a:rPr>
              <a:t>ODD</a:t>
            </a:r>
          </a:p>
          <a:p>
            <a:pPr>
              <a:defRPr/>
            </a:pPr>
            <a:r>
              <a:rPr lang="fr-FR" dirty="0">
                <a:solidFill>
                  <a:srgbClr val="FF0000"/>
                </a:solidFill>
              </a:rPr>
              <a:t>Bien être</a:t>
            </a:r>
          </a:p>
          <a:p>
            <a:pPr>
              <a:defRPr/>
            </a:pPr>
            <a:r>
              <a:rPr lang="fr-FR" dirty="0">
                <a:solidFill>
                  <a:srgbClr val="FF0000"/>
                </a:solidFill>
              </a:rPr>
              <a:t>Les sciences au féminin</a:t>
            </a:r>
          </a:p>
          <a:p>
            <a:pPr>
              <a:defRPr/>
            </a:pPr>
            <a:r>
              <a:rPr lang="fr-FR" dirty="0">
                <a:solidFill>
                  <a:srgbClr val="FF0000"/>
                </a:solidFill>
              </a:rPr>
              <a:t>Rencontre avec la musique </a:t>
            </a:r>
          </a:p>
          <a:p>
            <a:pPr>
              <a:defRPr/>
            </a:pPr>
            <a:r>
              <a:rPr lang="fr-FR" dirty="0">
                <a:solidFill>
                  <a:srgbClr val="FF0000"/>
                </a:solidFill>
              </a:rPr>
              <a:t>…etc…</a:t>
            </a:r>
          </a:p>
        </p:txBody>
      </p:sp>
      <p:sp>
        <p:nvSpPr>
          <p:cNvPr id="4" name="Ellipse 3">
            <a:extLst>
              <a:ext uri="{FF2B5EF4-FFF2-40B4-BE49-F238E27FC236}">
                <a16:creationId xmlns:a16="http://schemas.microsoft.com/office/drawing/2014/main" id="{AA5BE825-6B73-B192-775D-5F2D22C80648}"/>
              </a:ext>
            </a:extLst>
          </p:cNvPr>
          <p:cNvSpPr/>
          <p:nvPr/>
        </p:nvSpPr>
        <p:spPr>
          <a:xfrm>
            <a:off x="6600826" y="1412876"/>
            <a:ext cx="3744913" cy="23034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fr-FR" sz="2400" dirty="0"/>
              <a:t>Présentation aux Portes Ouvertes</a:t>
            </a:r>
          </a:p>
        </p:txBody>
      </p:sp>
      <p:sp>
        <p:nvSpPr>
          <p:cNvPr id="2" name="Ellipse 1">
            <a:extLst>
              <a:ext uri="{FF2B5EF4-FFF2-40B4-BE49-F238E27FC236}">
                <a16:creationId xmlns:a16="http://schemas.microsoft.com/office/drawing/2014/main" id="{4C0EA0D5-4024-E513-54E5-912C8058B779}"/>
              </a:ext>
            </a:extLst>
          </p:cNvPr>
          <p:cNvSpPr/>
          <p:nvPr/>
        </p:nvSpPr>
        <p:spPr>
          <a:xfrm>
            <a:off x="6383338" y="4005264"/>
            <a:ext cx="3962400" cy="2376487"/>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fr-FR" b="1" dirty="0">
                <a:solidFill>
                  <a:srgbClr val="002060"/>
                </a:solidFill>
              </a:rPr>
              <a:t>Descriptif avec téléservice</a:t>
            </a:r>
          </a:p>
          <a:p>
            <a:pPr algn="ctr">
              <a:defRPr/>
            </a:pPr>
            <a:r>
              <a:rPr lang="fr-FR" b="1" dirty="0">
                <a:solidFill>
                  <a:srgbClr val="002060"/>
                </a:solidFill>
              </a:rPr>
              <a:t>Pour postuler, c’est lors de la chaine inscription, lettre motivation + joindre copies des bulletins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C9AA976F-810C-B132-8557-F2ACF1306B15}"/>
              </a:ext>
            </a:extLst>
          </p:cNvPr>
          <p:cNvSpPr>
            <a:spLocks noGrp="1"/>
          </p:cNvSpPr>
          <p:nvPr>
            <p:ph type="title"/>
          </p:nvPr>
        </p:nvSpPr>
        <p:spPr/>
        <p:txBody>
          <a:bodyPr/>
          <a:lstStyle/>
          <a:p>
            <a:r>
              <a:rPr lang="fr-FR" altLang="fr-FR">
                <a:solidFill>
                  <a:srgbClr val="0070C0"/>
                </a:solidFill>
              </a:rPr>
              <a:t>Classe à projet</a:t>
            </a:r>
          </a:p>
        </p:txBody>
      </p:sp>
      <p:sp>
        <p:nvSpPr>
          <p:cNvPr id="41987" name="Espace réservé du contenu 2">
            <a:extLst>
              <a:ext uri="{FF2B5EF4-FFF2-40B4-BE49-F238E27FC236}">
                <a16:creationId xmlns:a16="http://schemas.microsoft.com/office/drawing/2014/main" id="{70E5554D-11E0-E5EA-A02A-E5C371271DE1}"/>
              </a:ext>
            </a:extLst>
          </p:cNvPr>
          <p:cNvSpPr>
            <a:spLocks noGrp="1"/>
          </p:cNvSpPr>
          <p:nvPr>
            <p:ph idx="1"/>
          </p:nvPr>
        </p:nvSpPr>
        <p:spPr/>
        <p:txBody>
          <a:bodyPr/>
          <a:lstStyle/>
          <a:p>
            <a:pPr algn="just"/>
            <a:r>
              <a:rPr lang="fr-FR" altLang="fr-FR" b="1">
                <a:solidFill>
                  <a:srgbClr val="FF0000"/>
                </a:solidFill>
              </a:rPr>
              <a:t>Le principe </a:t>
            </a:r>
            <a:r>
              <a:rPr lang="fr-FR" altLang="fr-FR">
                <a:solidFill>
                  <a:srgbClr val="FF0000"/>
                </a:solidFill>
              </a:rPr>
              <a:t>: ce sont des classes où les enseignants travaillent en équipe autour d’une thématique et conduisent des projets     ( sorties, rencontres, séjours, ateliers..) avec des partenaires, impliquent les élèves dans la démarche de projet…  le programme abordé est le même que les autres classes de 2</a:t>
            </a:r>
            <a:r>
              <a:rPr lang="fr-FR" altLang="fr-FR" baseline="30000">
                <a:solidFill>
                  <a:srgbClr val="FF0000"/>
                </a:solidFill>
              </a:rPr>
              <a:t>nde</a:t>
            </a:r>
            <a:r>
              <a:rPr lang="fr-FR" altLang="fr-FR">
                <a:solidFill>
                  <a:srgbClr val="FF0000"/>
                </a:solidFill>
              </a:rPr>
              <a:t> mais l’approche collective est différente</a:t>
            </a:r>
          </a:p>
          <a:p>
            <a:endParaRPr lang="fr-FR" altLang="fr-FR"/>
          </a:p>
        </p:txBody>
      </p:sp>
      <p:sp>
        <p:nvSpPr>
          <p:cNvPr id="41988" name="Espace réservé du numéro de diapositive 3">
            <a:extLst>
              <a:ext uri="{FF2B5EF4-FFF2-40B4-BE49-F238E27FC236}">
                <a16:creationId xmlns:a16="http://schemas.microsoft.com/office/drawing/2014/main" id="{0E6F7B28-2038-36A8-7D8D-D11BE9E116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6FC648-3F2F-4E17-9BD6-27D62EBB5ECC}" type="slidenum">
              <a:rPr lang="fr-FR" altLang="fr-FR" sz="1200">
                <a:solidFill>
                  <a:srgbClr val="898989"/>
                </a:solidFill>
              </a:rPr>
              <a:pPr>
                <a:spcBef>
                  <a:spcPct val="0"/>
                </a:spcBef>
                <a:buFontTx/>
                <a:buNone/>
              </a:pPr>
              <a:t>4</a:t>
            </a:fld>
            <a:endParaRPr lang="fr-FR" altLang="fr-FR"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8">
            <a:extLst>
              <a:ext uri="{FF2B5EF4-FFF2-40B4-BE49-F238E27FC236}">
                <a16:creationId xmlns:a16="http://schemas.microsoft.com/office/drawing/2014/main" id="{2DA1B7C1-957C-FFAA-93FF-4D882E99F781}"/>
              </a:ext>
            </a:extLst>
          </p:cNvPr>
          <p:cNvSpPr txBox="1">
            <a:spLocks noChangeArrowheads="1"/>
          </p:cNvSpPr>
          <p:nvPr/>
        </p:nvSpPr>
        <p:spPr bwMode="auto">
          <a:xfrm>
            <a:off x="1703388" y="1196975"/>
            <a:ext cx="87884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dirty="0"/>
              <a:t>Sections à Recrutement Particulier : </a:t>
            </a:r>
            <a:endParaRPr lang="fr-FR" altLang="fr-FR" sz="1600" dirty="0"/>
          </a:p>
          <a:p>
            <a:pPr eaLnBrk="1" hangingPunct="1">
              <a:spcBef>
                <a:spcPct val="0"/>
              </a:spcBef>
              <a:buFontTx/>
              <a:buNone/>
            </a:pPr>
            <a:endParaRPr lang="fr-FR" altLang="fr-FR" sz="1600" dirty="0"/>
          </a:p>
          <a:p>
            <a:pPr eaLnBrk="1" hangingPunct="1">
              <a:spcBef>
                <a:spcPct val="0"/>
              </a:spcBef>
              <a:buFont typeface="Wingdings" panose="05000000000000000000" pitchFamily="2" charset="2"/>
              <a:buChar char="q"/>
            </a:pPr>
            <a:r>
              <a:rPr lang="fr-FR" altLang="fr-FR" sz="1800" dirty="0"/>
              <a:t> </a:t>
            </a:r>
            <a:r>
              <a:rPr lang="fr-FR" altLang="fr-FR" sz="2800" dirty="0">
                <a:solidFill>
                  <a:srgbClr val="FF0000"/>
                </a:solidFill>
              </a:rPr>
              <a:t>Section Européenne Anglais </a:t>
            </a:r>
          </a:p>
          <a:p>
            <a:pPr eaLnBrk="1" hangingPunct="1">
              <a:spcBef>
                <a:spcPct val="0"/>
              </a:spcBef>
              <a:buFontTx/>
              <a:buNone/>
            </a:pPr>
            <a:r>
              <a:rPr lang="fr-FR" altLang="fr-FR" sz="2800" dirty="0"/>
              <a:t>    (+ 2h hebdo, Anglais + Enseignement Scientifique  )</a:t>
            </a:r>
          </a:p>
          <a:p>
            <a:pPr eaLnBrk="1" hangingPunct="1">
              <a:spcBef>
                <a:spcPct val="0"/>
              </a:spcBef>
              <a:buFont typeface="Wingdings" panose="05000000000000000000" pitchFamily="2" charset="2"/>
              <a:buChar char="q"/>
            </a:pPr>
            <a:r>
              <a:rPr lang="fr-FR" altLang="fr-FR" sz="2800" dirty="0"/>
              <a:t> </a:t>
            </a:r>
            <a:r>
              <a:rPr lang="fr-FR" altLang="fr-FR" sz="2800" dirty="0">
                <a:solidFill>
                  <a:srgbClr val="0070C0"/>
                </a:solidFill>
              </a:rPr>
              <a:t>Section Européenne Allemand  </a:t>
            </a:r>
          </a:p>
          <a:p>
            <a:pPr eaLnBrk="1" hangingPunct="1">
              <a:spcBef>
                <a:spcPct val="0"/>
              </a:spcBef>
              <a:buFont typeface="Arial" panose="020B0604020202020204" pitchFamily="34" charset="0"/>
              <a:buNone/>
            </a:pPr>
            <a:r>
              <a:rPr lang="fr-FR" altLang="fr-FR" sz="2800" dirty="0"/>
              <a:t>     (+ 2h hebdo, Allemand + Enseignement scientifique)</a:t>
            </a:r>
          </a:p>
          <a:p>
            <a:pPr eaLnBrk="1" hangingPunct="1">
              <a:spcBef>
                <a:spcPct val="0"/>
              </a:spcBef>
              <a:buFont typeface="Wingdings" panose="05000000000000000000" pitchFamily="2" charset="2"/>
              <a:buChar char="q"/>
            </a:pPr>
            <a:r>
              <a:rPr lang="fr-FR" altLang="fr-FR" sz="2800" dirty="0"/>
              <a:t> Section Sportive  et Scolaire </a:t>
            </a:r>
            <a:r>
              <a:rPr lang="fr-FR" altLang="fr-FR" sz="2800" dirty="0">
                <a:solidFill>
                  <a:srgbClr val="FF0000"/>
                </a:solidFill>
              </a:rPr>
              <a:t>Rugby Féminin et masculin</a:t>
            </a:r>
          </a:p>
          <a:p>
            <a:pPr eaLnBrk="1" hangingPunct="1">
              <a:spcBef>
                <a:spcPct val="0"/>
              </a:spcBef>
              <a:buFont typeface="Wingdings" panose="05000000000000000000" pitchFamily="2" charset="2"/>
              <a:buChar char="q"/>
            </a:pPr>
            <a:r>
              <a:rPr lang="fr-FR" altLang="fr-FR" sz="2800" dirty="0"/>
              <a:t> Section Sportive et Scolaire  </a:t>
            </a:r>
            <a:r>
              <a:rPr lang="fr-FR" altLang="fr-FR" sz="2800" dirty="0">
                <a:solidFill>
                  <a:srgbClr val="7030A0"/>
                </a:solidFill>
              </a:rPr>
              <a:t>Football Féminin et       Masculin </a:t>
            </a:r>
          </a:p>
        </p:txBody>
      </p:sp>
      <p:pic>
        <p:nvPicPr>
          <p:cNvPr id="26628" name="Picture 1" descr="logo albanais 2008">
            <a:extLst>
              <a:ext uri="{FF2B5EF4-FFF2-40B4-BE49-F238E27FC236}">
                <a16:creationId xmlns:a16="http://schemas.microsoft.com/office/drawing/2014/main" id="{5F339988-6952-F010-D3FD-E6DF729CE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214313"/>
            <a:ext cx="12858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Espace réservé du numéro de diapositive 10">
            <a:extLst>
              <a:ext uri="{FF2B5EF4-FFF2-40B4-BE49-F238E27FC236}">
                <a16:creationId xmlns:a16="http://schemas.microsoft.com/office/drawing/2014/main" id="{494E29F7-D171-1270-3A9D-5B28AFC3CF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FBDEA5-9916-45D7-AA53-54C0B72DF563}" type="slidenum">
              <a:rPr lang="fr-FR" altLang="fr-FR" sz="1200">
                <a:solidFill>
                  <a:srgbClr val="898989"/>
                </a:solidFill>
              </a:rPr>
              <a:pPr>
                <a:spcBef>
                  <a:spcPct val="0"/>
                </a:spcBef>
                <a:buFontTx/>
                <a:buNone/>
              </a:pPr>
              <a:t>5</a:t>
            </a:fld>
            <a:endParaRPr lang="fr-FR" altLang="fr-FR" sz="1200">
              <a:solidFill>
                <a:srgbClr val="898989"/>
              </a:solidFill>
            </a:endParaRPr>
          </a:p>
        </p:txBody>
      </p:sp>
      <p:pic>
        <p:nvPicPr>
          <p:cNvPr id="26630" name="Image 1">
            <a:extLst>
              <a:ext uri="{FF2B5EF4-FFF2-40B4-BE49-F238E27FC236}">
                <a16:creationId xmlns:a16="http://schemas.microsoft.com/office/drawing/2014/main" id="{5B44A014-299B-232B-C75F-8DC5D3CD4F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026" y="269876"/>
            <a:ext cx="113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2">
            <a:extLst>
              <a:ext uri="{FF2B5EF4-FFF2-40B4-BE49-F238E27FC236}">
                <a16:creationId xmlns:a16="http://schemas.microsoft.com/office/drawing/2014/main" id="{B3EF6856-726D-CB72-6626-FD725E6E9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708" t="15414" r="31128" b="73676"/>
          <a:stretch>
            <a:fillRect/>
          </a:stretch>
        </p:blipFill>
        <p:spPr bwMode="auto">
          <a:xfrm>
            <a:off x="6046789" y="269875"/>
            <a:ext cx="7334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3">
            <a:extLst>
              <a:ext uri="{FF2B5EF4-FFF2-40B4-BE49-F238E27FC236}">
                <a16:creationId xmlns:a16="http://schemas.microsoft.com/office/drawing/2014/main" id="{3129955F-6CDB-BD23-2212-34630F80E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526" y="136526"/>
            <a:ext cx="11477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4">
            <a:extLst>
              <a:ext uri="{FF2B5EF4-FFF2-40B4-BE49-F238E27FC236}">
                <a16:creationId xmlns:a16="http://schemas.microsoft.com/office/drawing/2014/main" id="{EC303EA8-34B7-CD0E-02E5-3A9BA8617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5839" y="214314"/>
            <a:ext cx="18049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43E014C9-1A9C-D198-9D43-99229C9C7428}"/>
              </a:ext>
            </a:extLst>
          </p:cNvPr>
          <p:cNvSpPr/>
          <p:nvPr/>
        </p:nvSpPr>
        <p:spPr>
          <a:xfrm>
            <a:off x="6274887" y="4523875"/>
            <a:ext cx="4441239" cy="14706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FF0000"/>
                </a:solidFill>
              </a:rPr>
              <a:t>Dossiers section à retirer dès le mois de janvier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1">
            <a:extLst>
              <a:ext uri="{FF2B5EF4-FFF2-40B4-BE49-F238E27FC236}">
                <a16:creationId xmlns:a16="http://schemas.microsoft.com/office/drawing/2014/main" id="{4101F938-662E-93D9-9974-7C368226C33D}"/>
              </a:ext>
            </a:extLst>
          </p:cNvPr>
          <p:cNvSpPr txBox="1">
            <a:spLocks noChangeArrowheads="1"/>
          </p:cNvSpPr>
          <p:nvPr/>
        </p:nvSpPr>
        <p:spPr bwMode="auto">
          <a:xfrm>
            <a:off x="5224464" y="1139825"/>
            <a:ext cx="5094287" cy="160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fr-FR" altLang="fr-FR" sz="900" b="1">
                <a:solidFill>
                  <a:srgbClr val="FF3300"/>
                </a:solidFill>
                <a:latin typeface="Arial" panose="020B0604020202020204" pitchFamily="34" charset="0"/>
              </a:rPr>
              <a:t>BACCALAUREAT  TECHNOLOGIQUE</a:t>
            </a:r>
          </a:p>
        </p:txBody>
      </p:sp>
      <p:sp>
        <p:nvSpPr>
          <p:cNvPr id="44035" name="Text Box 21">
            <a:extLst>
              <a:ext uri="{FF2B5EF4-FFF2-40B4-BE49-F238E27FC236}">
                <a16:creationId xmlns:a16="http://schemas.microsoft.com/office/drawing/2014/main" id="{5D89A527-D3F3-A01B-325A-ED255FFE95CC}"/>
              </a:ext>
            </a:extLst>
          </p:cNvPr>
          <p:cNvSpPr txBox="1">
            <a:spLocks noChangeArrowheads="1"/>
          </p:cNvSpPr>
          <p:nvPr/>
        </p:nvSpPr>
        <p:spPr bwMode="auto">
          <a:xfrm>
            <a:off x="4313238" y="5637214"/>
            <a:ext cx="1606550" cy="3000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defRPr/>
            </a:pPr>
            <a:r>
              <a:rPr lang="fr-FR" altLang="fr-FR" sz="1350" b="1">
                <a:solidFill>
                  <a:srgbClr val="009900"/>
                </a:solidFill>
                <a:latin typeface="Arial" panose="020B0604020202020204" pitchFamily="34" charset="0"/>
              </a:rPr>
              <a:t>    </a:t>
            </a:r>
          </a:p>
        </p:txBody>
      </p:sp>
      <p:sp>
        <p:nvSpPr>
          <p:cNvPr id="44036" name="Rectangle 13">
            <a:extLst>
              <a:ext uri="{FF2B5EF4-FFF2-40B4-BE49-F238E27FC236}">
                <a16:creationId xmlns:a16="http://schemas.microsoft.com/office/drawing/2014/main" id="{ACEE3874-FE13-A711-2C9B-EBCEE2CE3256}"/>
              </a:ext>
            </a:extLst>
          </p:cNvPr>
          <p:cNvSpPr>
            <a:spLocks noChangeArrowheads="1"/>
          </p:cNvSpPr>
          <p:nvPr/>
        </p:nvSpPr>
        <p:spPr bwMode="auto">
          <a:xfrm>
            <a:off x="2170113" y="4191000"/>
            <a:ext cx="7988300" cy="1746250"/>
          </a:xfrm>
          <a:prstGeom prst="rect">
            <a:avLst/>
          </a:prstGeom>
          <a:solidFill>
            <a:srgbClr val="FFCC99"/>
          </a:solidFill>
          <a:ln w="9525">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90000"/>
              </a:lnSpc>
              <a:spcBef>
                <a:spcPct val="0"/>
              </a:spcBef>
              <a:spcAft>
                <a:spcPct val="0"/>
              </a:spcAft>
              <a:buNone/>
              <a:defRPr/>
            </a:pPr>
            <a:r>
              <a:rPr lang="fr-FR" altLang="fr-FR" sz="1200" b="1" dirty="0">
                <a:solidFill>
                  <a:prstClr val="black"/>
                </a:solidFill>
                <a:latin typeface="Arial" panose="020B0604020202020204" pitchFamily="34" charset="0"/>
              </a:rPr>
              <a:t>Des enseignements communs : </a:t>
            </a:r>
          </a:p>
          <a:p>
            <a:pPr algn="ctr" fontAlgn="base">
              <a:lnSpc>
                <a:spcPct val="90000"/>
              </a:lnSpc>
              <a:spcBef>
                <a:spcPct val="0"/>
              </a:spcBef>
              <a:spcAft>
                <a:spcPct val="0"/>
              </a:spcAft>
              <a:buNone/>
              <a:defRPr/>
            </a:pPr>
            <a:r>
              <a:rPr lang="fr-FR" altLang="fr-FR" sz="1050" dirty="0">
                <a:solidFill>
                  <a:prstClr val="black"/>
                </a:solidFill>
                <a:latin typeface="Arial" panose="020B0604020202020204" pitchFamily="34" charset="0"/>
              </a:rPr>
              <a:t>Français, Histoire-Géographie, 2 Langues Vivantes, Sciences Economiques et Sociales, Mathématiques, Physique-Chimie, </a:t>
            </a:r>
          </a:p>
          <a:p>
            <a:pPr algn="ctr" fontAlgn="base">
              <a:lnSpc>
                <a:spcPct val="90000"/>
              </a:lnSpc>
              <a:spcBef>
                <a:spcPct val="0"/>
              </a:spcBef>
              <a:spcAft>
                <a:spcPct val="0"/>
              </a:spcAft>
              <a:buNone/>
              <a:defRPr/>
            </a:pPr>
            <a:r>
              <a:rPr lang="fr-FR" altLang="fr-FR" sz="1050" dirty="0">
                <a:solidFill>
                  <a:prstClr val="black"/>
                </a:solidFill>
                <a:latin typeface="Arial" panose="020B0604020202020204" pitchFamily="34" charset="0"/>
              </a:rPr>
              <a:t>Sciences de la  Vie et de la Terre, Sciences Numériques et Technologie, Enseignement Moral et Civique,</a:t>
            </a:r>
          </a:p>
          <a:p>
            <a:pPr algn="ctr" fontAlgn="base">
              <a:lnSpc>
                <a:spcPct val="90000"/>
              </a:lnSpc>
              <a:spcBef>
                <a:spcPct val="0"/>
              </a:spcBef>
              <a:spcAft>
                <a:spcPct val="0"/>
              </a:spcAft>
              <a:buNone/>
              <a:defRPr/>
            </a:pPr>
            <a:r>
              <a:rPr lang="fr-FR" altLang="fr-FR" sz="1050" dirty="0">
                <a:solidFill>
                  <a:prstClr val="black"/>
                </a:solidFill>
                <a:latin typeface="Arial" panose="020B0604020202020204" pitchFamily="34" charset="0"/>
              </a:rPr>
              <a:t>Education Physique et Sportive.</a:t>
            </a:r>
          </a:p>
          <a:p>
            <a:pPr algn="ctr" fontAlgn="base">
              <a:lnSpc>
                <a:spcPct val="80000"/>
              </a:lnSpc>
              <a:spcBef>
                <a:spcPct val="0"/>
              </a:spcBef>
              <a:spcAft>
                <a:spcPct val="0"/>
              </a:spcAft>
              <a:buNone/>
              <a:defRPr/>
            </a:pPr>
            <a:r>
              <a:rPr lang="fr-FR" altLang="fr-FR" sz="1050" b="1" dirty="0">
                <a:solidFill>
                  <a:prstClr val="black"/>
                </a:solidFill>
                <a:latin typeface="Arial" panose="020B0604020202020204" pitchFamily="34" charset="0"/>
              </a:rPr>
              <a:t>+</a:t>
            </a:r>
          </a:p>
          <a:p>
            <a:pPr algn="ctr" fontAlgn="base">
              <a:lnSpc>
                <a:spcPct val="80000"/>
              </a:lnSpc>
              <a:spcBef>
                <a:spcPct val="0"/>
              </a:spcBef>
              <a:spcAft>
                <a:spcPct val="0"/>
              </a:spcAft>
              <a:buNone/>
              <a:defRPr/>
            </a:pPr>
            <a:r>
              <a:rPr lang="fr-FR" altLang="fr-FR" sz="1050" b="1" dirty="0">
                <a:solidFill>
                  <a:prstClr val="black"/>
                </a:solidFill>
                <a:latin typeface="Arial" panose="020B0604020202020204" pitchFamily="34" charset="0"/>
              </a:rPr>
              <a:t>Des enseignements optionnels (facultatifs) :</a:t>
            </a:r>
          </a:p>
          <a:p>
            <a:pPr algn="ctr" fontAlgn="base">
              <a:lnSpc>
                <a:spcPct val="80000"/>
              </a:lnSpc>
              <a:spcBef>
                <a:spcPct val="0"/>
              </a:spcBef>
              <a:spcAft>
                <a:spcPct val="0"/>
              </a:spcAft>
              <a:buNone/>
              <a:defRPr/>
            </a:pPr>
            <a:r>
              <a:rPr lang="fr-FR" altLang="fr-FR" sz="1050" dirty="0">
                <a:solidFill>
                  <a:prstClr val="black"/>
                </a:solidFill>
                <a:latin typeface="Arial" panose="020B0604020202020204" pitchFamily="34" charset="0"/>
              </a:rPr>
              <a:t>Un enseignement général au choix parmi: Langues et cultures de l’Antiquité - Latin, Langue Vivante C (Italien) ,Arts Plastiques</a:t>
            </a:r>
          </a:p>
          <a:p>
            <a:pPr algn="ctr" fontAlgn="base">
              <a:lnSpc>
                <a:spcPct val="80000"/>
              </a:lnSpc>
              <a:spcBef>
                <a:spcPct val="0"/>
              </a:spcBef>
              <a:spcAft>
                <a:spcPct val="0"/>
              </a:spcAft>
              <a:buNone/>
              <a:defRPr/>
            </a:pPr>
            <a:r>
              <a:rPr lang="fr-FR" altLang="fr-FR" sz="1050" dirty="0">
                <a:solidFill>
                  <a:prstClr val="black"/>
                </a:solidFill>
                <a:latin typeface="Arial" panose="020B0604020202020204" pitchFamily="34" charset="0"/>
              </a:rPr>
              <a:t>Et / ou</a:t>
            </a:r>
          </a:p>
          <a:p>
            <a:pPr algn="ctr" fontAlgn="base">
              <a:lnSpc>
                <a:spcPct val="80000"/>
              </a:lnSpc>
              <a:spcBef>
                <a:spcPct val="0"/>
              </a:spcBef>
              <a:spcAft>
                <a:spcPct val="0"/>
              </a:spcAft>
              <a:buNone/>
              <a:defRPr/>
            </a:pPr>
            <a:r>
              <a:rPr lang="fr-FR" altLang="fr-FR" sz="1050" dirty="0">
                <a:solidFill>
                  <a:prstClr val="black"/>
                </a:solidFill>
                <a:latin typeface="Arial" panose="020B0604020202020204" pitchFamily="34" charset="0"/>
              </a:rPr>
              <a:t>Un enseignement technologique au choix parmi: Management et Gestion, Sciences de l’Ingénieur, Santé et social</a:t>
            </a:r>
          </a:p>
          <a:p>
            <a:pPr algn="ctr" fontAlgn="base">
              <a:lnSpc>
                <a:spcPct val="80000"/>
              </a:lnSpc>
              <a:spcBef>
                <a:spcPct val="0"/>
              </a:spcBef>
              <a:spcAft>
                <a:spcPct val="0"/>
              </a:spcAft>
              <a:buNone/>
              <a:defRPr/>
            </a:pPr>
            <a:endParaRPr lang="fr-FR" altLang="fr-FR" sz="825" dirty="0">
              <a:solidFill>
                <a:prstClr val="black"/>
              </a:solidFill>
              <a:latin typeface="Arial" panose="020B0604020202020204" pitchFamily="34" charset="0"/>
            </a:endParaRPr>
          </a:p>
        </p:txBody>
      </p:sp>
      <p:sp>
        <p:nvSpPr>
          <p:cNvPr id="32" name="ZoneTexte 31">
            <a:extLst>
              <a:ext uri="{FF2B5EF4-FFF2-40B4-BE49-F238E27FC236}">
                <a16:creationId xmlns:a16="http://schemas.microsoft.com/office/drawing/2014/main" id="{008C1BA0-53D0-4485-A7B5-5CF5FBAC2C8B}"/>
              </a:ext>
            </a:extLst>
          </p:cNvPr>
          <p:cNvSpPr txBox="1"/>
          <p:nvPr/>
        </p:nvSpPr>
        <p:spPr>
          <a:xfrm>
            <a:off x="870875" y="4191000"/>
            <a:ext cx="315799" cy="1144303"/>
          </a:xfrm>
          <a:prstGeom prst="rect">
            <a:avLst/>
          </a:prstGeom>
          <a:noFill/>
          <a:ln>
            <a:solidFill>
              <a:schemeClr val="tx1"/>
            </a:solidFill>
          </a:ln>
        </p:spPr>
        <p:txBody>
          <a:bodyPr vert="wordArtVert" anchor="ctr"/>
          <a:lstStyle/>
          <a:p>
            <a:pPr fontAlgn="base">
              <a:spcBef>
                <a:spcPct val="0"/>
              </a:spcBef>
              <a:spcAft>
                <a:spcPct val="0"/>
              </a:spcAft>
              <a:defRPr/>
            </a:pPr>
            <a:r>
              <a:rPr lang="fr-FR" sz="750" b="1" dirty="0">
                <a:solidFill>
                  <a:prstClr val="black"/>
                </a:solidFill>
                <a:latin typeface="Arial" charset="0"/>
              </a:rPr>
              <a:t>SECONDE</a:t>
            </a:r>
          </a:p>
        </p:txBody>
      </p:sp>
      <p:sp>
        <p:nvSpPr>
          <p:cNvPr id="33" name="ZoneTexte 32">
            <a:extLst>
              <a:ext uri="{FF2B5EF4-FFF2-40B4-BE49-F238E27FC236}">
                <a16:creationId xmlns:a16="http://schemas.microsoft.com/office/drawing/2014/main" id="{F8FE12CF-62FD-40D6-146A-B7ACE21534CC}"/>
              </a:ext>
            </a:extLst>
          </p:cNvPr>
          <p:cNvSpPr txBox="1"/>
          <p:nvPr/>
        </p:nvSpPr>
        <p:spPr>
          <a:xfrm>
            <a:off x="890756" y="1592255"/>
            <a:ext cx="169607" cy="1123958"/>
          </a:xfrm>
          <a:prstGeom prst="rect">
            <a:avLst/>
          </a:prstGeom>
          <a:noFill/>
          <a:ln>
            <a:solidFill>
              <a:schemeClr val="tx1"/>
            </a:solidFill>
          </a:ln>
        </p:spPr>
        <p:txBody>
          <a:bodyPr vert="wordArtVert" anchor="ctr"/>
          <a:lstStyle/>
          <a:p>
            <a:pPr fontAlgn="base">
              <a:spcBef>
                <a:spcPct val="0"/>
              </a:spcBef>
              <a:spcAft>
                <a:spcPct val="0"/>
              </a:spcAft>
              <a:defRPr/>
            </a:pPr>
            <a:r>
              <a:rPr lang="fr-FR" sz="675" b="1" dirty="0">
                <a:solidFill>
                  <a:prstClr val="black"/>
                </a:solidFill>
                <a:latin typeface="Arial" charset="0"/>
              </a:rPr>
              <a:t>TERMINALE</a:t>
            </a:r>
          </a:p>
        </p:txBody>
      </p:sp>
      <p:sp>
        <p:nvSpPr>
          <p:cNvPr id="34" name="ZoneTexte 33">
            <a:extLst>
              <a:ext uri="{FF2B5EF4-FFF2-40B4-BE49-F238E27FC236}">
                <a16:creationId xmlns:a16="http://schemas.microsoft.com/office/drawing/2014/main" id="{DBD38A26-C3F5-9662-EB3F-6A719C8DAA35}"/>
              </a:ext>
            </a:extLst>
          </p:cNvPr>
          <p:cNvSpPr txBox="1"/>
          <p:nvPr/>
        </p:nvSpPr>
        <p:spPr>
          <a:xfrm>
            <a:off x="870875" y="2886360"/>
            <a:ext cx="315799" cy="1144303"/>
          </a:xfrm>
          <a:prstGeom prst="rect">
            <a:avLst/>
          </a:prstGeom>
          <a:noFill/>
          <a:ln>
            <a:solidFill>
              <a:schemeClr val="tx1"/>
            </a:solidFill>
          </a:ln>
        </p:spPr>
        <p:txBody>
          <a:bodyPr vert="wordArtVert" anchor="ctr"/>
          <a:lstStyle/>
          <a:p>
            <a:pPr fontAlgn="base">
              <a:spcBef>
                <a:spcPct val="0"/>
              </a:spcBef>
              <a:spcAft>
                <a:spcPct val="0"/>
              </a:spcAft>
              <a:defRPr/>
            </a:pPr>
            <a:r>
              <a:rPr lang="fr-FR" sz="675" b="1" dirty="0">
                <a:solidFill>
                  <a:prstClr val="black"/>
                </a:solidFill>
                <a:latin typeface="Arial" charset="0"/>
              </a:rPr>
              <a:t>PREMIERE</a:t>
            </a:r>
          </a:p>
        </p:txBody>
      </p:sp>
      <p:sp>
        <p:nvSpPr>
          <p:cNvPr id="44040" name="Text Box 11">
            <a:extLst>
              <a:ext uri="{FF2B5EF4-FFF2-40B4-BE49-F238E27FC236}">
                <a16:creationId xmlns:a16="http://schemas.microsoft.com/office/drawing/2014/main" id="{6DD1CBD1-ECE9-B6A6-3897-349678A3D371}"/>
              </a:ext>
            </a:extLst>
          </p:cNvPr>
          <p:cNvSpPr txBox="1">
            <a:spLocks noChangeArrowheads="1"/>
          </p:cNvSpPr>
          <p:nvPr/>
        </p:nvSpPr>
        <p:spPr bwMode="auto">
          <a:xfrm>
            <a:off x="2170114" y="1119189"/>
            <a:ext cx="2892425" cy="160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fr-FR" altLang="fr-FR" sz="900" b="1">
                <a:solidFill>
                  <a:srgbClr val="FF3300"/>
                </a:solidFill>
                <a:latin typeface="Arial" panose="020B0604020202020204" pitchFamily="34" charset="0"/>
              </a:rPr>
              <a:t>BACCALAUREAT  GENERAL</a:t>
            </a:r>
          </a:p>
        </p:txBody>
      </p:sp>
      <p:sp>
        <p:nvSpPr>
          <p:cNvPr id="11280" name="ZoneTexte 11">
            <a:extLst>
              <a:ext uri="{FF2B5EF4-FFF2-40B4-BE49-F238E27FC236}">
                <a16:creationId xmlns:a16="http://schemas.microsoft.com/office/drawing/2014/main" id="{CFEB50B5-02EB-CB84-12EF-17D2987C98B2}"/>
              </a:ext>
            </a:extLst>
          </p:cNvPr>
          <p:cNvSpPr txBox="1">
            <a:spLocks noChangeArrowheads="1"/>
          </p:cNvSpPr>
          <p:nvPr/>
        </p:nvSpPr>
        <p:spPr bwMode="auto">
          <a:xfrm>
            <a:off x="7125494" y="1431132"/>
            <a:ext cx="1717675" cy="2608263"/>
          </a:xfrm>
          <a:prstGeom prst="rect">
            <a:avLst/>
          </a:prstGeom>
          <a:solidFill>
            <a:srgbClr val="99FF66"/>
          </a:solidFill>
          <a:ln w="19050">
            <a:solidFill>
              <a:schemeClr val="tx1"/>
            </a:solidFill>
            <a:miter lim="800000"/>
            <a:headEnd/>
            <a:tailEnd/>
          </a:ln>
        </p:spPr>
        <p:txBody>
          <a:bodyPr lIns="27000" rIns="27000"/>
          <a:lstStyle/>
          <a:p>
            <a:pPr algn="ctr" fontAlgn="base">
              <a:spcBef>
                <a:spcPct val="0"/>
              </a:spcBef>
              <a:spcAft>
                <a:spcPct val="0"/>
              </a:spcAft>
              <a:defRPr/>
            </a:pPr>
            <a:r>
              <a:rPr lang="fr-FR" sz="2400" b="1" dirty="0">
                <a:solidFill>
                  <a:prstClr val="black"/>
                </a:solidFill>
                <a:latin typeface="Calibri" pitchFamily="34" charset="0"/>
              </a:rPr>
              <a:t>STI2D</a:t>
            </a:r>
          </a:p>
          <a:p>
            <a:pPr algn="ctr" fontAlgn="base">
              <a:spcBef>
                <a:spcPct val="0"/>
              </a:spcBef>
              <a:spcAft>
                <a:spcPct val="0"/>
              </a:spcAft>
              <a:defRPr/>
            </a:pPr>
            <a:r>
              <a:rPr lang="fr-FR" sz="750" b="1" dirty="0">
                <a:solidFill>
                  <a:prstClr val="black"/>
                </a:solidFill>
                <a:latin typeface="Calibri" pitchFamily="34" charset="0"/>
              </a:rPr>
              <a:t>(Sciences et Technologies de l’Industrie et du Développement Durable)</a:t>
            </a:r>
          </a:p>
          <a:p>
            <a:pPr algn="ctr" fontAlgn="base">
              <a:spcBef>
                <a:spcPct val="0"/>
              </a:spcBef>
              <a:spcAft>
                <a:spcPct val="0"/>
              </a:spcAft>
              <a:defRPr/>
            </a:pPr>
            <a:r>
              <a:rPr lang="fr-FR" sz="1050" b="1" dirty="0">
                <a:solidFill>
                  <a:prstClr val="black"/>
                </a:solidFill>
                <a:latin typeface="Calibri" pitchFamily="34" charset="0"/>
              </a:rPr>
              <a:t>4 spécialités en Terminale:</a:t>
            </a:r>
            <a:endParaRPr lang="fr-FR" sz="600" b="1" dirty="0">
              <a:solidFill>
                <a:prstClr val="black"/>
              </a:solidFill>
              <a:latin typeface="Calibri" pitchFamily="34" charset="0"/>
              <a:cs typeface="Times New Roman" pitchFamily="18" charset="0"/>
            </a:endParaRPr>
          </a:p>
          <a:p>
            <a:pPr algn="ctr" fontAlgn="base">
              <a:spcBef>
                <a:spcPct val="0"/>
              </a:spcBef>
              <a:spcAft>
                <a:spcPct val="0"/>
              </a:spcAft>
              <a:defRPr/>
            </a:pPr>
            <a:r>
              <a:rPr lang="fr-FR" sz="1050" b="1" dirty="0">
                <a:solidFill>
                  <a:prstClr val="black"/>
                </a:solidFill>
                <a:latin typeface="Calibri" pitchFamily="34" charset="0"/>
                <a:cs typeface="Times New Roman" pitchFamily="18" charset="0"/>
              </a:rPr>
              <a:t>- Energies et Environnement (EE)</a:t>
            </a:r>
          </a:p>
          <a:p>
            <a:pPr algn="ctr" fontAlgn="base">
              <a:spcBef>
                <a:spcPct val="0"/>
              </a:spcBef>
              <a:spcAft>
                <a:spcPct val="0"/>
              </a:spcAft>
              <a:defRPr/>
            </a:pPr>
            <a:r>
              <a:rPr lang="fr-FR" sz="1050" b="1" dirty="0">
                <a:solidFill>
                  <a:prstClr val="black"/>
                </a:solidFill>
                <a:latin typeface="Calibri" pitchFamily="34" charset="0"/>
                <a:cs typeface="Times New Roman" pitchFamily="18" charset="0"/>
              </a:rPr>
              <a:t>- Innovation Technologique et Eco Conception (ITEC)</a:t>
            </a:r>
          </a:p>
          <a:p>
            <a:pPr algn="ctr" fontAlgn="base">
              <a:spcBef>
                <a:spcPct val="0"/>
              </a:spcBef>
              <a:spcAft>
                <a:spcPct val="0"/>
              </a:spcAft>
              <a:defRPr/>
            </a:pPr>
            <a:r>
              <a:rPr lang="fr-FR" sz="900" b="1" dirty="0">
                <a:solidFill>
                  <a:prstClr val="black"/>
                </a:solidFill>
                <a:latin typeface="Arial" panose="020B0604020202020204" pitchFamily="34" charset="0"/>
                <a:cs typeface="Arial" panose="020B0604020202020204" pitchFamily="34" charset="0"/>
              </a:rPr>
              <a:t>-Systèmes d’Information et Numérique (SIN)</a:t>
            </a:r>
          </a:p>
          <a:p>
            <a:pPr algn="ctr" fontAlgn="base">
              <a:spcBef>
                <a:spcPct val="0"/>
              </a:spcBef>
              <a:spcAft>
                <a:spcPct val="0"/>
              </a:spcAft>
              <a:defRPr/>
            </a:pPr>
            <a:r>
              <a:rPr lang="fr-FR" sz="900" b="1" dirty="0">
                <a:solidFill>
                  <a:prstClr val="black"/>
                </a:solidFill>
                <a:latin typeface="Arial" panose="020B0604020202020204" pitchFamily="34" charset="0"/>
                <a:cs typeface="Arial" panose="020B0604020202020204" pitchFamily="34" charset="0"/>
              </a:rPr>
              <a:t>- Architecture</a:t>
            </a:r>
          </a:p>
          <a:p>
            <a:pPr algn="ctr" fontAlgn="base">
              <a:spcBef>
                <a:spcPct val="0"/>
              </a:spcBef>
              <a:spcAft>
                <a:spcPct val="0"/>
              </a:spcAft>
              <a:defRPr/>
            </a:pPr>
            <a:endParaRPr lang="fr-FR" sz="900" b="1"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defRPr/>
            </a:pPr>
            <a:endParaRPr lang="fr-FR" sz="900" b="1" dirty="0">
              <a:solidFill>
                <a:prstClr val="black"/>
              </a:solidFill>
              <a:latin typeface="Calibri" pitchFamily="34" charset="0"/>
              <a:cs typeface="Times New Roman" pitchFamily="18" charset="0"/>
            </a:endParaRPr>
          </a:p>
          <a:p>
            <a:pPr algn="ctr" fontAlgn="base">
              <a:spcBef>
                <a:spcPct val="0"/>
              </a:spcBef>
              <a:spcAft>
                <a:spcPct val="0"/>
              </a:spcAft>
              <a:defRPr/>
            </a:pPr>
            <a:endParaRPr lang="fr-FR" sz="1050" b="1" dirty="0">
              <a:solidFill>
                <a:prstClr val="black"/>
              </a:solidFill>
              <a:latin typeface="Calibri" pitchFamily="34" charset="0"/>
              <a:cs typeface="Times New Roman" pitchFamily="18" charset="0"/>
            </a:endParaRPr>
          </a:p>
          <a:p>
            <a:pPr algn="ctr" fontAlgn="base">
              <a:spcBef>
                <a:spcPct val="0"/>
              </a:spcBef>
              <a:spcAft>
                <a:spcPct val="0"/>
              </a:spcAft>
              <a:defRPr/>
            </a:pPr>
            <a:endParaRPr lang="fr-FR" sz="788" b="1" dirty="0">
              <a:solidFill>
                <a:prstClr val="black"/>
              </a:solidFill>
              <a:latin typeface="Arial" charset="0"/>
              <a:cs typeface="Times New Roman" pitchFamily="18" charset="0"/>
            </a:endParaRPr>
          </a:p>
          <a:p>
            <a:pPr algn="ctr" fontAlgn="base">
              <a:spcBef>
                <a:spcPct val="0"/>
              </a:spcBef>
              <a:spcAft>
                <a:spcPct val="0"/>
              </a:spcAft>
              <a:defRPr/>
            </a:pPr>
            <a:endParaRPr lang="fr-FR" sz="1050" b="1" dirty="0">
              <a:solidFill>
                <a:prstClr val="black"/>
              </a:solidFill>
              <a:latin typeface="Arial" charset="0"/>
              <a:cs typeface="Times New Roman" pitchFamily="18" charset="0"/>
            </a:endParaRPr>
          </a:p>
          <a:p>
            <a:pPr algn="ctr" fontAlgn="base">
              <a:spcBef>
                <a:spcPct val="0"/>
              </a:spcBef>
              <a:spcAft>
                <a:spcPct val="0"/>
              </a:spcAft>
              <a:defRPr/>
            </a:pPr>
            <a:endParaRPr lang="fr-FR" sz="1050" b="1" dirty="0">
              <a:solidFill>
                <a:prstClr val="black"/>
              </a:solidFill>
              <a:latin typeface="Arial" charset="0"/>
            </a:endParaRPr>
          </a:p>
        </p:txBody>
      </p:sp>
      <p:sp>
        <p:nvSpPr>
          <p:cNvPr id="39" name="ZoneTexte 38">
            <a:extLst>
              <a:ext uri="{FF2B5EF4-FFF2-40B4-BE49-F238E27FC236}">
                <a16:creationId xmlns:a16="http://schemas.microsoft.com/office/drawing/2014/main" id="{C712A3A9-E3C7-516D-BD78-7DE407EF7E82}"/>
              </a:ext>
            </a:extLst>
          </p:cNvPr>
          <p:cNvSpPr txBox="1"/>
          <p:nvPr/>
        </p:nvSpPr>
        <p:spPr>
          <a:xfrm>
            <a:off x="5224464" y="6421439"/>
            <a:ext cx="1177925" cy="231775"/>
          </a:xfrm>
          <a:prstGeom prst="rect">
            <a:avLst/>
          </a:prstGeom>
          <a:solidFill>
            <a:schemeClr val="accent5">
              <a:lumMod val="20000"/>
              <a:lumOff val="80000"/>
            </a:schemeClr>
          </a:solidFill>
          <a:ln>
            <a:solidFill>
              <a:schemeClr val="tx1"/>
            </a:solidFill>
          </a:ln>
        </p:spPr>
        <p:txBody>
          <a:bodyPr>
            <a:spAutoFit/>
          </a:bodyPr>
          <a:lstStyle/>
          <a:p>
            <a:pPr algn="ctr" fontAlgn="base">
              <a:spcBef>
                <a:spcPct val="0"/>
              </a:spcBef>
              <a:spcAft>
                <a:spcPct val="0"/>
              </a:spcAft>
              <a:defRPr/>
            </a:pPr>
            <a:r>
              <a:rPr lang="fr-FR" sz="900" b="1" i="1" dirty="0">
                <a:solidFill>
                  <a:srgbClr val="FF0000"/>
                </a:solidFill>
                <a:latin typeface="Arial" panose="020B0604020202020204" pitchFamily="34" charset="0"/>
              </a:rPr>
              <a:t>COLLEGE</a:t>
            </a:r>
          </a:p>
        </p:txBody>
      </p:sp>
      <p:sp>
        <p:nvSpPr>
          <p:cNvPr id="44044" name="ZoneTexte 40">
            <a:extLst>
              <a:ext uri="{FF2B5EF4-FFF2-40B4-BE49-F238E27FC236}">
                <a16:creationId xmlns:a16="http://schemas.microsoft.com/office/drawing/2014/main" id="{BD7A5EA2-D639-526D-6E3B-1669C817C31B}"/>
              </a:ext>
            </a:extLst>
          </p:cNvPr>
          <p:cNvSpPr txBox="1">
            <a:spLocks noChangeArrowheads="1"/>
          </p:cNvSpPr>
          <p:nvPr/>
        </p:nvSpPr>
        <p:spPr bwMode="auto">
          <a:xfrm>
            <a:off x="3476625" y="320675"/>
            <a:ext cx="4929188" cy="2540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fr-FR" altLang="fr-FR" sz="1050" b="1" i="1" u="sng">
                <a:solidFill>
                  <a:prstClr val="black"/>
                </a:solidFill>
                <a:latin typeface="Arial" panose="020B0604020202020204" pitchFamily="34" charset="0"/>
              </a:rPr>
              <a:t>Lycée de l’Albanais - LE PANEL DES FORMATIONS de la Seconde au BTS</a:t>
            </a:r>
          </a:p>
        </p:txBody>
      </p:sp>
      <p:pic>
        <p:nvPicPr>
          <p:cNvPr id="2" name="Image 1" descr="logo albanais 2008.jpg">
            <a:extLst>
              <a:ext uri="{FF2B5EF4-FFF2-40B4-BE49-F238E27FC236}">
                <a16:creationId xmlns:a16="http://schemas.microsoft.com/office/drawing/2014/main" id="{CDF84B71-47BB-B8EE-A9F8-A35C47E12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1" y="320676"/>
            <a:ext cx="695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ZoneTexte 11">
            <a:extLst>
              <a:ext uri="{FF2B5EF4-FFF2-40B4-BE49-F238E27FC236}">
                <a16:creationId xmlns:a16="http://schemas.microsoft.com/office/drawing/2014/main" id="{478A755A-4B0E-1B2B-08E0-5B19FA2D8F4E}"/>
              </a:ext>
            </a:extLst>
          </p:cNvPr>
          <p:cNvSpPr txBox="1">
            <a:spLocks noChangeArrowheads="1"/>
          </p:cNvSpPr>
          <p:nvPr/>
        </p:nvSpPr>
        <p:spPr bwMode="auto">
          <a:xfrm>
            <a:off x="5279549" y="1422401"/>
            <a:ext cx="1660525" cy="2608263"/>
          </a:xfrm>
          <a:prstGeom prst="rect">
            <a:avLst/>
          </a:prstGeom>
          <a:solidFill>
            <a:srgbClr val="F1C1EF"/>
          </a:solidFill>
          <a:ln w="19050">
            <a:solidFill>
              <a:schemeClr val="tx1"/>
            </a:solidFill>
            <a:miter lim="800000"/>
            <a:headEnd/>
            <a:tailEnd/>
          </a:ln>
        </p:spPr>
        <p:txBody>
          <a:bodyPr lIns="27000" rIns="270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fr-FR" altLang="fr-FR" sz="2400" b="1" dirty="0">
                <a:solidFill>
                  <a:prstClr val="black"/>
                </a:solidFill>
              </a:rPr>
              <a:t>STMG</a:t>
            </a:r>
          </a:p>
          <a:p>
            <a:pPr algn="ctr" fontAlgn="base">
              <a:spcBef>
                <a:spcPct val="0"/>
              </a:spcBef>
              <a:spcAft>
                <a:spcPct val="0"/>
              </a:spcAft>
              <a:buNone/>
              <a:defRPr/>
            </a:pPr>
            <a:r>
              <a:rPr lang="fr-FR" altLang="fr-FR" sz="1000" b="1" dirty="0">
                <a:solidFill>
                  <a:prstClr val="black"/>
                </a:solidFill>
                <a:cs typeface="Times New Roman" panose="02020603050405020304" pitchFamily="18" charset="0"/>
              </a:rPr>
              <a:t>(Sciences et Technologies du Management et de la Gestion)</a:t>
            </a:r>
          </a:p>
          <a:p>
            <a:pPr algn="ctr" fontAlgn="base">
              <a:spcBef>
                <a:spcPct val="0"/>
              </a:spcBef>
              <a:spcAft>
                <a:spcPct val="0"/>
              </a:spcAft>
              <a:buNone/>
              <a:defRPr/>
            </a:pPr>
            <a:endParaRPr lang="fr-FR" altLang="fr-FR" sz="100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r>
              <a:rPr lang="fr-FR" altLang="fr-FR" sz="1050" b="1" dirty="0">
                <a:solidFill>
                  <a:prstClr val="black"/>
                </a:solidFill>
                <a:cs typeface="Times New Roman" panose="02020603050405020304" pitchFamily="18" charset="0"/>
              </a:rPr>
              <a:t>3 spécialités en  Terminale: </a:t>
            </a:r>
          </a:p>
          <a:p>
            <a:pPr algn="ctr" fontAlgn="base">
              <a:spcBef>
                <a:spcPct val="0"/>
              </a:spcBef>
              <a:spcAft>
                <a:spcPct val="0"/>
              </a:spcAft>
              <a:buNone/>
              <a:defRPr/>
            </a:pPr>
            <a:endParaRPr lang="fr-FR" altLang="fr-FR" sz="375" b="1" dirty="0">
              <a:solidFill>
                <a:prstClr val="black"/>
              </a:solidFill>
              <a:cs typeface="Times New Roman" panose="02020603050405020304" pitchFamily="18" charset="0"/>
            </a:endParaRPr>
          </a:p>
          <a:p>
            <a:pPr algn="ctr" eaLnBrk="0" fontAlgn="base" hangingPunct="0">
              <a:lnSpc>
                <a:spcPts val="900"/>
              </a:lnSpc>
              <a:spcBef>
                <a:spcPct val="0"/>
              </a:spcBef>
              <a:spcAft>
                <a:spcPct val="0"/>
              </a:spcAft>
              <a:buNone/>
              <a:defRPr/>
            </a:pPr>
            <a:r>
              <a:rPr lang="fr-FR" altLang="fr-FR" sz="1050" b="1" dirty="0">
                <a:solidFill>
                  <a:prstClr val="black"/>
                </a:solidFill>
                <a:cs typeface="Times New Roman" panose="02020603050405020304" pitchFamily="18" charset="0"/>
              </a:rPr>
              <a:t>- Gestion et Finance</a:t>
            </a:r>
          </a:p>
          <a:p>
            <a:pPr algn="ctr" eaLnBrk="0" fontAlgn="base" hangingPunct="0">
              <a:lnSpc>
                <a:spcPts val="900"/>
              </a:lnSpc>
              <a:spcBef>
                <a:spcPct val="0"/>
              </a:spcBef>
              <a:spcAft>
                <a:spcPct val="0"/>
              </a:spcAft>
              <a:buNone/>
              <a:defRPr/>
            </a:pPr>
            <a:r>
              <a:rPr lang="fr-FR" altLang="fr-FR" sz="900" b="1" dirty="0">
                <a:solidFill>
                  <a:prstClr val="black"/>
                </a:solidFill>
                <a:cs typeface="Times New Roman" panose="02020603050405020304" pitchFamily="18" charset="0"/>
              </a:rPr>
              <a:t>ou</a:t>
            </a:r>
          </a:p>
          <a:p>
            <a:pPr algn="ctr" eaLnBrk="0" fontAlgn="base" hangingPunct="0">
              <a:lnSpc>
                <a:spcPts val="900"/>
              </a:lnSpc>
              <a:spcBef>
                <a:spcPct val="0"/>
              </a:spcBef>
              <a:spcAft>
                <a:spcPct val="0"/>
              </a:spcAft>
              <a:buNone/>
              <a:defRPr/>
            </a:pPr>
            <a:r>
              <a:rPr lang="fr-FR" altLang="fr-FR" sz="1050" b="1" dirty="0">
                <a:solidFill>
                  <a:prstClr val="black"/>
                </a:solidFill>
                <a:cs typeface="Times New Roman" panose="02020603050405020304" pitchFamily="18" charset="0"/>
              </a:rPr>
              <a:t>- Mercatique</a:t>
            </a:r>
          </a:p>
          <a:p>
            <a:pPr algn="ctr" eaLnBrk="0" fontAlgn="base" hangingPunct="0">
              <a:lnSpc>
                <a:spcPts val="900"/>
              </a:lnSpc>
              <a:spcBef>
                <a:spcPct val="0"/>
              </a:spcBef>
              <a:spcAft>
                <a:spcPct val="0"/>
              </a:spcAft>
              <a:buNone/>
              <a:defRPr/>
            </a:pPr>
            <a:r>
              <a:rPr lang="fr-FR" altLang="fr-FR" sz="900" b="1" dirty="0">
                <a:solidFill>
                  <a:prstClr val="black"/>
                </a:solidFill>
                <a:cs typeface="Times New Roman" panose="02020603050405020304" pitchFamily="18" charset="0"/>
              </a:rPr>
              <a:t>ou</a:t>
            </a:r>
          </a:p>
          <a:p>
            <a:pPr algn="ctr" eaLnBrk="0" fontAlgn="base" hangingPunct="0">
              <a:lnSpc>
                <a:spcPts val="900"/>
              </a:lnSpc>
              <a:spcBef>
                <a:spcPct val="0"/>
              </a:spcBef>
              <a:spcAft>
                <a:spcPct val="0"/>
              </a:spcAft>
              <a:buNone/>
              <a:defRPr/>
            </a:pPr>
            <a:r>
              <a:rPr lang="fr-FR" altLang="fr-FR" sz="1050" b="1" dirty="0">
                <a:solidFill>
                  <a:prstClr val="black"/>
                </a:solidFill>
                <a:cs typeface="Times New Roman" panose="02020603050405020304" pitchFamily="18" charset="0"/>
              </a:rPr>
              <a:t>- Ressources Humaines</a:t>
            </a:r>
          </a:p>
          <a:p>
            <a:pPr algn="ctr" eaLnBrk="0" fontAlgn="base" hangingPunct="0">
              <a:lnSpc>
                <a:spcPts val="900"/>
              </a:lnSpc>
              <a:spcBef>
                <a:spcPct val="0"/>
              </a:spcBef>
              <a:spcAft>
                <a:spcPct val="0"/>
              </a:spcAft>
              <a:buNone/>
              <a:defRPr/>
            </a:pPr>
            <a:r>
              <a:rPr lang="fr-FR" altLang="fr-FR" sz="1050" b="1" dirty="0">
                <a:solidFill>
                  <a:prstClr val="black"/>
                </a:solidFill>
                <a:cs typeface="Times New Roman" panose="02020603050405020304" pitchFamily="18" charset="0"/>
              </a:rPr>
              <a:t>et Communication</a:t>
            </a:r>
          </a:p>
          <a:p>
            <a:pPr algn="ctr" fontAlgn="base">
              <a:spcBef>
                <a:spcPct val="0"/>
              </a:spcBef>
              <a:spcAft>
                <a:spcPct val="0"/>
              </a:spcAft>
              <a:buNone/>
              <a:defRPr/>
            </a:pPr>
            <a:endParaRPr lang="fr-FR" altLang="fr-FR" sz="1050" b="1" dirty="0">
              <a:solidFill>
                <a:prstClr val="black"/>
              </a:solidFill>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cs typeface="Times New Roman" panose="02020603050405020304" pitchFamily="18"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a:p>
            <a:pPr algn="ctr" fontAlgn="base">
              <a:spcBef>
                <a:spcPct val="0"/>
              </a:spcBef>
              <a:spcAft>
                <a:spcPct val="0"/>
              </a:spcAft>
              <a:buNone/>
              <a:defRPr/>
            </a:pPr>
            <a:endParaRPr lang="fr-FR" altLang="fr-FR" sz="750" b="1" dirty="0">
              <a:solidFill>
                <a:prstClr val="black"/>
              </a:solidFill>
              <a:latin typeface="Arial" panose="020B0604020202020204" pitchFamily="34" charset="0"/>
            </a:endParaRPr>
          </a:p>
        </p:txBody>
      </p:sp>
      <p:sp>
        <p:nvSpPr>
          <p:cNvPr id="46" name="ZoneTexte 11">
            <a:extLst>
              <a:ext uri="{FF2B5EF4-FFF2-40B4-BE49-F238E27FC236}">
                <a16:creationId xmlns:a16="http://schemas.microsoft.com/office/drawing/2014/main" id="{45861F95-B670-5786-BCF5-51DB8B0D0A27}"/>
              </a:ext>
            </a:extLst>
          </p:cNvPr>
          <p:cNvSpPr txBox="1">
            <a:spLocks noChangeArrowheads="1"/>
          </p:cNvSpPr>
          <p:nvPr/>
        </p:nvSpPr>
        <p:spPr bwMode="auto">
          <a:xfrm>
            <a:off x="1403684" y="1422401"/>
            <a:ext cx="3658855" cy="2608263"/>
          </a:xfrm>
          <a:prstGeom prst="rect">
            <a:avLst/>
          </a:prstGeom>
          <a:solidFill>
            <a:schemeClr val="tx2">
              <a:lumMod val="40000"/>
              <a:lumOff val="60000"/>
            </a:schemeClr>
          </a:solidFill>
          <a:ln w="19050">
            <a:solidFill>
              <a:schemeClr val="tx1"/>
            </a:solidFill>
            <a:miter lim="800000"/>
            <a:headEnd/>
            <a:tailEnd/>
          </a:ln>
        </p:spPr>
        <p:txBody>
          <a:bodyPr lIns="27000" rIns="40500"/>
          <a:lstStyle/>
          <a:p>
            <a:pPr algn="ctr" fontAlgn="base">
              <a:spcBef>
                <a:spcPct val="0"/>
              </a:spcBef>
              <a:spcAft>
                <a:spcPct val="0"/>
              </a:spcAft>
              <a:defRPr/>
            </a:pPr>
            <a:r>
              <a:rPr lang="fr-FR" sz="900" b="1" dirty="0">
                <a:solidFill>
                  <a:prstClr val="black"/>
                </a:solidFill>
                <a:latin typeface="Calibri" pitchFamily="34" charset="0"/>
              </a:rPr>
              <a:t>VOIE GENERALE</a:t>
            </a:r>
            <a:endParaRPr lang="fr-FR" sz="900" b="1" dirty="0">
              <a:solidFill>
                <a:prstClr val="black"/>
              </a:solidFill>
              <a:latin typeface="Arial" charset="0"/>
            </a:endParaRPr>
          </a:p>
          <a:p>
            <a:pPr fontAlgn="base">
              <a:spcBef>
                <a:spcPct val="0"/>
              </a:spcBef>
              <a:spcAft>
                <a:spcPct val="0"/>
              </a:spcAft>
              <a:defRPr/>
            </a:pPr>
            <a:r>
              <a:rPr lang="fr-FR" sz="1100" dirty="0">
                <a:solidFill>
                  <a:prstClr val="black"/>
                </a:solidFill>
                <a:latin typeface="Calibri" pitchFamily="34" charset="0"/>
                <a:cs typeface="Times New Roman" pitchFamily="18" charset="0"/>
              </a:rPr>
              <a:t>3 spécialités en Première, puis 2 en Terminale, au choix:         </a:t>
            </a:r>
            <a:r>
              <a:rPr lang="fr-FR" sz="1100" dirty="0">
                <a:solidFill>
                  <a:prstClr val="black"/>
                </a:solidFill>
                <a:latin typeface="Arial" panose="020B0604020202020204" pitchFamily="34" charset="0"/>
                <a:cs typeface="Times New Roman" pitchFamily="18" charset="0"/>
              </a:rPr>
              <a:t>---</a:t>
            </a:r>
            <a:r>
              <a:rPr lang="fr-FR" sz="1100" b="1" dirty="0">
                <a:solidFill>
                  <a:prstClr val="black"/>
                </a:solidFill>
                <a:latin typeface="Arial" panose="020B0604020202020204" pitchFamily="34" charset="0"/>
                <a:cs typeface="Times New Roman" pitchFamily="18" charset="0"/>
              </a:rPr>
              <a:t>Histoire Géographie, Géopolitique et Sciences politiques</a:t>
            </a:r>
          </a:p>
          <a:p>
            <a:pPr fontAlgn="base">
              <a:spcBef>
                <a:spcPct val="0"/>
              </a:spcBef>
              <a:spcAft>
                <a:spcPct val="0"/>
              </a:spcAft>
              <a:defRPr/>
            </a:pPr>
            <a:r>
              <a:rPr lang="fr-FR" sz="1100" b="1" dirty="0">
                <a:solidFill>
                  <a:prstClr val="black"/>
                </a:solidFill>
                <a:latin typeface="Arial" panose="020B0604020202020204" pitchFamily="34" charset="0"/>
                <a:cs typeface="Times New Roman" pitchFamily="18" charset="0"/>
              </a:rPr>
              <a:t>-Humanités, Littérature et Philosophie</a:t>
            </a:r>
          </a:p>
          <a:p>
            <a:pPr fontAlgn="base">
              <a:spcBef>
                <a:spcPct val="0"/>
              </a:spcBef>
              <a:spcAft>
                <a:spcPct val="0"/>
              </a:spcAft>
              <a:defRPr/>
            </a:pPr>
            <a:r>
              <a:rPr lang="fr-FR" sz="1100" b="1" dirty="0">
                <a:solidFill>
                  <a:prstClr val="black"/>
                </a:solidFill>
                <a:latin typeface="Arial" panose="020B0604020202020204" pitchFamily="34" charset="0"/>
                <a:cs typeface="Times New Roman" pitchFamily="18" charset="0"/>
              </a:rPr>
              <a:t>-Langues, Littératures et Cultures Etrangères  Anglais</a:t>
            </a:r>
          </a:p>
          <a:p>
            <a:pPr fontAlgn="base">
              <a:spcBef>
                <a:spcPct val="0"/>
              </a:spcBef>
              <a:spcAft>
                <a:spcPct val="0"/>
              </a:spcAft>
              <a:defRPr/>
            </a:pPr>
            <a:r>
              <a:rPr lang="fr-FR" sz="1100" b="1" dirty="0">
                <a:solidFill>
                  <a:prstClr val="black"/>
                </a:solidFill>
                <a:latin typeface="Arial" panose="020B0604020202020204" pitchFamily="34" charset="0"/>
                <a:cs typeface="Times New Roman" pitchFamily="18" charset="0"/>
              </a:rPr>
              <a:t>-Anglais contemporain</a:t>
            </a:r>
          </a:p>
          <a:p>
            <a:pPr fontAlgn="base">
              <a:spcBef>
                <a:spcPct val="0"/>
              </a:spcBef>
              <a:spcAft>
                <a:spcPct val="0"/>
              </a:spcAft>
              <a:defRPr/>
            </a:pPr>
            <a:r>
              <a:rPr lang="fr-FR" sz="1100" b="1" dirty="0">
                <a:solidFill>
                  <a:prstClr val="black"/>
                </a:solidFill>
                <a:latin typeface="Arial" panose="020B0604020202020204" pitchFamily="34" charset="0"/>
                <a:cs typeface="Times New Roman" pitchFamily="18" charset="0"/>
              </a:rPr>
              <a:t>-Mathématiques</a:t>
            </a:r>
          </a:p>
          <a:p>
            <a:pPr fontAlgn="base">
              <a:spcBef>
                <a:spcPct val="0"/>
              </a:spcBef>
              <a:spcAft>
                <a:spcPct val="0"/>
              </a:spcAft>
              <a:defRPr/>
            </a:pPr>
            <a:r>
              <a:rPr lang="fr-FR" sz="1100" b="1" dirty="0">
                <a:solidFill>
                  <a:prstClr val="black"/>
                </a:solidFill>
                <a:latin typeface="Arial" panose="020B0604020202020204" pitchFamily="34" charset="0"/>
                <a:cs typeface="Times New Roman" pitchFamily="18" charset="0"/>
              </a:rPr>
              <a:t>-Physique Chimie</a:t>
            </a:r>
          </a:p>
          <a:p>
            <a:pPr fontAlgn="base">
              <a:spcBef>
                <a:spcPct val="0"/>
              </a:spcBef>
              <a:spcAft>
                <a:spcPct val="0"/>
              </a:spcAft>
              <a:defRPr/>
            </a:pPr>
            <a:r>
              <a:rPr lang="fr-FR" sz="1100" b="1" dirty="0">
                <a:solidFill>
                  <a:prstClr val="black"/>
                </a:solidFill>
                <a:latin typeface="Arial" panose="020B0604020202020204" pitchFamily="34" charset="0"/>
                <a:cs typeface="Times New Roman" pitchFamily="18" charset="0"/>
              </a:rPr>
              <a:t>-Sciences de la Vie et de la Terre</a:t>
            </a:r>
          </a:p>
          <a:p>
            <a:pPr fontAlgn="base">
              <a:spcBef>
                <a:spcPct val="0"/>
              </a:spcBef>
              <a:spcAft>
                <a:spcPct val="0"/>
              </a:spcAft>
              <a:defRPr/>
            </a:pPr>
            <a:r>
              <a:rPr lang="fr-FR" sz="1100" b="1" dirty="0">
                <a:solidFill>
                  <a:prstClr val="black"/>
                </a:solidFill>
                <a:latin typeface="Arial" panose="020B0604020202020204" pitchFamily="34" charset="0"/>
              </a:rPr>
              <a:t>-Sciences de l’ingénieur</a:t>
            </a:r>
          </a:p>
          <a:p>
            <a:pPr fontAlgn="base">
              <a:spcBef>
                <a:spcPct val="0"/>
              </a:spcBef>
              <a:spcAft>
                <a:spcPct val="0"/>
              </a:spcAft>
              <a:defRPr/>
            </a:pPr>
            <a:r>
              <a:rPr lang="fr-FR" sz="1100" b="1" dirty="0">
                <a:solidFill>
                  <a:prstClr val="black"/>
                </a:solidFill>
                <a:latin typeface="Arial" panose="020B0604020202020204" pitchFamily="34" charset="0"/>
              </a:rPr>
              <a:t>-Sciences Economiques et Sociales</a:t>
            </a:r>
          </a:p>
          <a:p>
            <a:pPr fontAlgn="base">
              <a:spcBef>
                <a:spcPct val="0"/>
              </a:spcBef>
              <a:spcAft>
                <a:spcPct val="0"/>
              </a:spcAft>
              <a:defRPr/>
            </a:pPr>
            <a:r>
              <a:rPr lang="fr-FR" sz="1100" b="1" dirty="0">
                <a:solidFill>
                  <a:prstClr val="black"/>
                </a:solidFill>
                <a:latin typeface="Arial" panose="020B0604020202020204" pitchFamily="34" charset="0"/>
              </a:rPr>
              <a:t>-</a:t>
            </a:r>
            <a:r>
              <a:rPr lang="fr-FR" sz="1100" b="1" dirty="0">
                <a:solidFill>
                  <a:srgbClr val="FF0000"/>
                </a:solidFill>
                <a:latin typeface="Arial" panose="020B0604020202020204" pitchFamily="34" charset="0"/>
              </a:rPr>
              <a:t>Education physique pratique et Culture sportive</a:t>
            </a:r>
          </a:p>
          <a:p>
            <a:pPr fontAlgn="base">
              <a:spcBef>
                <a:spcPct val="0"/>
              </a:spcBef>
              <a:spcAft>
                <a:spcPct val="0"/>
              </a:spcAft>
              <a:defRPr/>
            </a:pPr>
            <a:r>
              <a:rPr lang="fr-FR" sz="1100" dirty="0">
                <a:solidFill>
                  <a:prstClr val="black"/>
                </a:solidFill>
                <a:latin typeface="Arial" panose="020B0604020202020204" pitchFamily="34" charset="0"/>
              </a:rPr>
              <a:t>En option (facultatif): Italien LV3, Arts Plastiques, Latin</a:t>
            </a:r>
          </a:p>
          <a:p>
            <a:pPr algn="ctr" fontAlgn="base">
              <a:spcBef>
                <a:spcPct val="0"/>
              </a:spcBef>
              <a:spcAft>
                <a:spcPct val="0"/>
              </a:spcAft>
              <a:defRPr/>
            </a:pPr>
            <a:endParaRPr lang="fr-FR" sz="1050" b="1" dirty="0">
              <a:solidFill>
                <a:prstClr val="black"/>
              </a:solidFill>
              <a:effectLst>
                <a:outerShdw blurRad="38100" dist="38100" dir="2700000" algn="tl">
                  <a:srgbClr val="FFFFFF"/>
                </a:outerShdw>
              </a:effectLst>
              <a:latin typeface="Arial" charset="0"/>
            </a:endParaRPr>
          </a:p>
        </p:txBody>
      </p:sp>
      <p:pic>
        <p:nvPicPr>
          <p:cNvPr id="44047" name="Image 1" descr="logo albanais 2008.jpg">
            <a:extLst>
              <a:ext uri="{FF2B5EF4-FFF2-40B4-BE49-F238E27FC236}">
                <a16:creationId xmlns:a16="http://schemas.microsoft.com/office/drawing/2014/main" id="{E00B3ED6-A413-F821-6D28-3BFE2B6F08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9114" y="6332539"/>
            <a:ext cx="631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lèche vers le haut 50">
            <a:extLst>
              <a:ext uri="{FF2B5EF4-FFF2-40B4-BE49-F238E27FC236}">
                <a16:creationId xmlns:a16="http://schemas.microsoft.com/office/drawing/2014/main" id="{E0F2F5B4-45C6-274B-03AD-A1C1709CC3EF}"/>
              </a:ext>
            </a:extLst>
          </p:cNvPr>
          <p:cNvSpPr/>
          <p:nvPr/>
        </p:nvSpPr>
        <p:spPr>
          <a:xfrm>
            <a:off x="5224463" y="4030664"/>
            <a:ext cx="214312" cy="16033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solidFill>
                <a:prstClr val="white"/>
              </a:solidFill>
              <a:latin typeface="Calibri"/>
            </a:endParaRPr>
          </a:p>
        </p:txBody>
      </p:sp>
      <p:sp>
        <p:nvSpPr>
          <p:cNvPr id="52" name="Flèche vers le haut 51">
            <a:extLst>
              <a:ext uri="{FF2B5EF4-FFF2-40B4-BE49-F238E27FC236}">
                <a16:creationId xmlns:a16="http://schemas.microsoft.com/office/drawing/2014/main" id="{D84662D6-7B84-3B7E-6A03-97E4B41FDB81}"/>
              </a:ext>
            </a:extLst>
          </p:cNvPr>
          <p:cNvSpPr/>
          <p:nvPr/>
        </p:nvSpPr>
        <p:spPr>
          <a:xfrm>
            <a:off x="5676901" y="6118226"/>
            <a:ext cx="214313" cy="2143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solidFill>
                <a:prstClr val="white"/>
              </a:solidFill>
              <a:latin typeface="Calibri"/>
            </a:endParaRPr>
          </a:p>
        </p:txBody>
      </p:sp>
      <p:sp>
        <p:nvSpPr>
          <p:cNvPr id="27" name="ZoneTexte 11">
            <a:extLst>
              <a:ext uri="{FF2B5EF4-FFF2-40B4-BE49-F238E27FC236}">
                <a16:creationId xmlns:a16="http://schemas.microsoft.com/office/drawing/2014/main" id="{7F0FB5E2-EFB5-DF01-8BD3-6AE124AC2CF5}"/>
              </a:ext>
            </a:extLst>
          </p:cNvPr>
          <p:cNvSpPr txBox="1">
            <a:spLocks noChangeArrowheads="1"/>
          </p:cNvSpPr>
          <p:nvPr/>
        </p:nvSpPr>
        <p:spPr bwMode="auto">
          <a:xfrm>
            <a:off x="5056963" y="669211"/>
            <a:ext cx="2214246" cy="346313"/>
          </a:xfrm>
          <a:prstGeom prst="rect">
            <a:avLst/>
          </a:prstGeom>
          <a:gradFill flip="none" rotWithShape="1">
            <a:gsLst>
              <a:gs pos="6000">
                <a:srgbClr val="36F42C"/>
              </a:gs>
              <a:gs pos="100000">
                <a:schemeClr val="accent1">
                  <a:lumMod val="97000"/>
                  <a:lumOff val="3000"/>
                </a:schemeClr>
              </a:gs>
              <a:gs pos="99000">
                <a:schemeClr val="accent4">
                  <a:lumMod val="40000"/>
                  <a:lumOff val="60000"/>
                </a:schemeClr>
              </a:gs>
            </a:gsLst>
            <a:path path="circle">
              <a:fillToRect l="100000" t="100000"/>
            </a:path>
            <a:tileRect r="-100000" b="-100000"/>
          </a:gradFill>
          <a:ln w="19050">
            <a:solidFill>
              <a:schemeClr val="tx1"/>
            </a:solidFill>
            <a:miter lim="800000"/>
            <a:headEnd/>
            <a:tailEnd/>
          </a:ln>
        </p:spPr>
        <p:txBody>
          <a:bodyPr lIns="13500" rIns="135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lnSpc>
                <a:spcPct val="80000"/>
              </a:lnSpc>
              <a:spcBef>
                <a:spcPct val="0"/>
              </a:spcBef>
              <a:spcAft>
                <a:spcPct val="0"/>
              </a:spcAft>
              <a:defRPr/>
            </a:pPr>
            <a:r>
              <a:rPr lang="fr-FR" altLang="fr-FR" sz="1050" b="1" dirty="0">
                <a:solidFill>
                  <a:prstClr val="black"/>
                </a:solidFill>
              </a:rPr>
              <a:t>BTS CCST  </a:t>
            </a:r>
            <a:r>
              <a:rPr lang="fr-FR" altLang="fr-FR" sz="750" b="1" dirty="0">
                <a:solidFill>
                  <a:prstClr val="black"/>
                </a:solidFill>
              </a:rPr>
              <a:t>spécialité Energie et Services                                     </a:t>
            </a:r>
            <a:r>
              <a:rPr lang="fr-FR" altLang="fr-FR" sz="600" b="1" dirty="0">
                <a:solidFill>
                  <a:prstClr val="black"/>
                </a:solidFill>
              </a:rPr>
              <a:t>(</a:t>
            </a:r>
            <a:r>
              <a:rPr lang="fr-FR" altLang="fr-FR" sz="750" b="1" dirty="0">
                <a:solidFill>
                  <a:prstClr val="black"/>
                </a:solidFill>
              </a:rPr>
              <a:t>2é année en Apprentissage ou Scolaire)</a:t>
            </a:r>
          </a:p>
          <a:p>
            <a:pPr algn="ctr" fontAlgn="base">
              <a:lnSpc>
                <a:spcPct val="80000"/>
              </a:lnSpc>
              <a:spcBef>
                <a:spcPct val="0"/>
              </a:spcBef>
              <a:spcAft>
                <a:spcPct val="0"/>
              </a:spcAft>
              <a:defRPr/>
            </a:pPr>
            <a:endParaRPr lang="fr-FR" altLang="fr-FR" sz="263" b="1" dirty="0">
              <a:solidFill>
                <a:prstClr val="black"/>
              </a:solidFill>
            </a:endParaRPr>
          </a:p>
        </p:txBody>
      </p:sp>
      <p:sp>
        <p:nvSpPr>
          <p:cNvPr id="21" name="ZoneTexte 11">
            <a:extLst>
              <a:ext uri="{FF2B5EF4-FFF2-40B4-BE49-F238E27FC236}">
                <a16:creationId xmlns:a16="http://schemas.microsoft.com/office/drawing/2014/main" id="{BA9324C4-1D68-1BF0-CCD6-A95DE8C2D0B0}"/>
              </a:ext>
            </a:extLst>
          </p:cNvPr>
          <p:cNvSpPr txBox="1">
            <a:spLocks noChangeArrowheads="1"/>
          </p:cNvSpPr>
          <p:nvPr/>
        </p:nvSpPr>
        <p:spPr bwMode="auto">
          <a:xfrm>
            <a:off x="9180513" y="1401763"/>
            <a:ext cx="1717675" cy="2628900"/>
          </a:xfrm>
          <a:prstGeom prst="rect">
            <a:avLst/>
          </a:prstGeom>
          <a:solidFill>
            <a:srgbClr val="FFC000"/>
          </a:solidFill>
          <a:ln w="19050">
            <a:solidFill>
              <a:schemeClr val="tx1"/>
            </a:solidFill>
            <a:miter lim="800000"/>
            <a:headEnd/>
            <a:tailEnd/>
          </a:ln>
        </p:spPr>
        <p:txBody>
          <a:bodyPr lIns="27000" rIns="27000"/>
          <a:lstStyle/>
          <a:p>
            <a:pPr algn="ctr" fontAlgn="base">
              <a:spcBef>
                <a:spcPct val="0"/>
              </a:spcBef>
              <a:spcAft>
                <a:spcPct val="0"/>
              </a:spcAft>
              <a:defRPr/>
            </a:pPr>
            <a:r>
              <a:rPr lang="fr-FR" sz="2400" b="1" dirty="0">
                <a:solidFill>
                  <a:prstClr val="black"/>
                </a:solidFill>
                <a:latin typeface="Calibri" pitchFamily="34" charset="0"/>
              </a:rPr>
              <a:t>ST2S</a:t>
            </a:r>
          </a:p>
          <a:p>
            <a:pPr algn="ctr" fontAlgn="base">
              <a:spcBef>
                <a:spcPct val="0"/>
              </a:spcBef>
              <a:spcAft>
                <a:spcPct val="0"/>
              </a:spcAft>
              <a:defRPr/>
            </a:pPr>
            <a:r>
              <a:rPr lang="fr-FR" sz="750" b="1" dirty="0">
                <a:solidFill>
                  <a:prstClr val="black"/>
                </a:solidFill>
                <a:latin typeface="Calibri" pitchFamily="34" charset="0"/>
              </a:rPr>
              <a:t>(</a:t>
            </a:r>
            <a:r>
              <a:rPr lang="fr-FR" sz="675" b="1" dirty="0">
                <a:solidFill>
                  <a:prstClr val="black"/>
                </a:solidFill>
                <a:latin typeface="Calibri" pitchFamily="34" charset="0"/>
              </a:rPr>
              <a:t>SCIENCES ET TECHNOLOGIES </a:t>
            </a:r>
          </a:p>
          <a:p>
            <a:pPr algn="ctr" fontAlgn="base">
              <a:spcBef>
                <a:spcPct val="0"/>
              </a:spcBef>
              <a:spcAft>
                <a:spcPct val="0"/>
              </a:spcAft>
              <a:defRPr/>
            </a:pPr>
            <a:r>
              <a:rPr lang="fr-FR" sz="675" b="1" dirty="0">
                <a:solidFill>
                  <a:prstClr val="black"/>
                </a:solidFill>
                <a:latin typeface="Calibri" pitchFamily="34" charset="0"/>
              </a:rPr>
              <a:t>DE LA SANTÉ ET DU SOCIAL)</a:t>
            </a:r>
          </a:p>
          <a:p>
            <a:pPr algn="ctr" fontAlgn="base">
              <a:spcBef>
                <a:spcPct val="0"/>
              </a:spcBef>
              <a:spcAft>
                <a:spcPct val="0"/>
              </a:spcAft>
              <a:defRPr/>
            </a:pPr>
            <a:endParaRPr lang="fr-FR" sz="900" b="1"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defRPr/>
            </a:pPr>
            <a:r>
              <a:rPr lang="fr-FR" sz="1100" b="1" dirty="0">
                <a:solidFill>
                  <a:prstClr val="black"/>
                </a:solidFill>
                <a:latin typeface="Calibri" pitchFamily="34" charset="0"/>
                <a:cs typeface="Times New Roman" pitchFamily="18" charset="0"/>
              </a:rPr>
              <a:t>3 enseignements spécifiques</a:t>
            </a:r>
          </a:p>
          <a:p>
            <a:pPr algn="ctr" fontAlgn="base">
              <a:spcBef>
                <a:spcPct val="0"/>
              </a:spcBef>
              <a:spcAft>
                <a:spcPct val="0"/>
              </a:spcAft>
              <a:defRPr/>
            </a:pPr>
            <a:r>
              <a:rPr lang="fr-FR" sz="1100" b="1" dirty="0">
                <a:solidFill>
                  <a:prstClr val="black"/>
                </a:solidFill>
                <a:latin typeface="Calibri" pitchFamily="34" charset="0"/>
                <a:cs typeface="Times New Roman" pitchFamily="18" charset="0"/>
              </a:rPr>
              <a:t>- Sciences Sanitaires et Sociales</a:t>
            </a:r>
          </a:p>
          <a:p>
            <a:pPr algn="ctr" fontAlgn="base">
              <a:spcBef>
                <a:spcPct val="0"/>
              </a:spcBef>
              <a:spcAft>
                <a:spcPct val="0"/>
              </a:spcAft>
              <a:defRPr/>
            </a:pPr>
            <a:r>
              <a:rPr lang="fr-FR" sz="1100" b="1" dirty="0">
                <a:solidFill>
                  <a:prstClr val="black"/>
                </a:solidFill>
                <a:latin typeface="Calibri" pitchFamily="34" charset="0"/>
                <a:cs typeface="Times New Roman" pitchFamily="18" charset="0"/>
              </a:rPr>
              <a:t> - Biologie et Physiopathologie humaines </a:t>
            </a:r>
          </a:p>
          <a:p>
            <a:pPr algn="ctr" fontAlgn="base">
              <a:spcBef>
                <a:spcPct val="0"/>
              </a:spcBef>
              <a:spcAft>
                <a:spcPct val="0"/>
              </a:spcAft>
              <a:defRPr/>
            </a:pPr>
            <a:r>
              <a:rPr lang="fr-FR" sz="1100" b="1" dirty="0">
                <a:solidFill>
                  <a:prstClr val="black"/>
                </a:solidFill>
                <a:latin typeface="Calibri" pitchFamily="34" charset="0"/>
                <a:cs typeface="Times New Roman" pitchFamily="18" charset="0"/>
              </a:rPr>
              <a:t>- Physique Chimie pour la santé</a:t>
            </a:r>
          </a:p>
          <a:p>
            <a:pPr algn="ctr" fontAlgn="base">
              <a:spcBef>
                <a:spcPct val="0"/>
              </a:spcBef>
              <a:spcAft>
                <a:spcPct val="0"/>
              </a:spcAft>
              <a:defRPr/>
            </a:pPr>
            <a:endParaRPr lang="fr-FR" sz="900" b="1" dirty="0">
              <a:solidFill>
                <a:prstClr val="black"/>
              </a:solidFill>
              <a:latin typeface="Calibri" pitchFamily="34" charset="0"/>
              <a:cs typeface="Times New Roman" pitchFamily="18" charset="0"/>
            </a:endParaRPr>
          </a:p>
          <a:p>
            <a:pPr algn="ctr" fontAlgn="base">
              <a:spcBef>
                <a:spcPct val="0"/>
              </a:spcBef>
              <a:spcAft>
                <a:spcPct val="0"/>
              </a:spcAft>
              <a:defRPr/>
            </a:pPr>
            <a:endParaRPr lang="fr-FR" sz="1050" b="1" dirty="0">
              <a:solidFill>
                <a:prstClr val="black"/>
              </a:solidFill>
              <a:latin typeface="Calibri" pitchFamily="34" charset="0"/>
              <a:cs typeface="Times New Roman" pitchFamily="18" charset="0"/>
            </a:endParaRPr>
          </a:p>
          <a:p>
            <a:pPr algn="ctr" fontAlgn="base">
              <a:spcBef>
                <a:spcPct val="0"/>
              </a:spcBef>
              <a:spcAft>
                <a:spcPct val="0"/>
              </a:spcAft>
              <a:defRPr/>
            </a:pPr>
            <a:endParaRPr lang="fr-FR" sz="788" b="1" dirty="0">
              <a:solidFill>
                <a:prstClr val="black"/>
              </a:solidFill>
              <a:latin typeface="Arial" charset="0"/>
              <a:cs typeface="Times New Roman" pitchFamily="18" charset="0"/>
            </a:endParaRPr>
          </a:p>
          <a:p>
            <a:pPr algn="ctr" fontAlgn="base">
              <a:spcBef>
                <a:spcPct val="0"/>
              </a:spcBef>
              <a:spcAft>
                <a:spcPct val="0"/>
              </a:spcAft>
              <a:defRPr/>
            </a:pPr>
            <a:endParaRPr lang="fr-FR" sz="1050" b="1" dirty="0">
              <a:solidFill>
                <a:prstClr val="black"/>
              </a:solidFill>
              <a:latin typeface="Arial" charset="0"/>
              <a:cs typeface="Times New Roman" pitchFamily="18" charset="0"/>
            </a:endParaRPr>
          </a:p>
          <a:p>
            <a:pPr algn="ctr" fontAlgn="base">
              <a:spcBef>
                <a:spcPct val="0"/>
              </a:spcBef>
              <a:spcAft>
                <a:spcPct val="0"/>
              </a:spcAft>
              <a:defRPr/>
            </a:pPr>
            <a:endParaRPr lang="fr-FR" sz="1050" b="1" dirty="0">
              <a:solidFill>
                <a:prstClr val="black"/>
              </a:solidFill>
              <a:latin typeface="Arial" charset="0"/>
            </a:endParaRPr>
          </a:p>
        </p:txBody>
      </p:sp>
    </p:spTree>
  </p:cSld>
  <p:clrMapOvr>
    <a:masterClrMapping/>
  </p:clrMapOvr>
  <p:transition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Deux  options ouvrant à des parcours diversifiés</a:t>
            </a:r>
          </a:p>
        </p:txBody>
      </p:sp>
      <p:sp>
        <p:nvSpPr>
          <p:cNvPr id="3" name="Espace réservé du contenu 2"/>
          <p:cNvSpPr>
            <a:spLocks noGrp="1"/>
          </p:cNvSpPr>
          <p:nvPr>
            <p:ph idx="1"/>
          </p:nvPr>
        </p:nvSpPr>
        <p:spPr/>
        <p:txBody>
          <a:bodyPr/>
          <a:lstStyle/>
          <a:p>
            <a:pPr marL="0" indent="0">
              <a:buNone/>
            </a:pPr>
            <a:r>
              <a:rPr lang="fr-FR" dirty="0">
                <a:solidFill>
                  <a:srgbClr val="FF0000"/>
                </a:solidFill>
              </a:rPr>
              <a:t>Science de l’ingénieur          Management et gestion     Santé et social</a:t>
            </a:r>
          </a:p>
          <a:p>
            <a:pPr marL="0" indent="0">
              <a:buNone/>
            </a:pPr>
            <a:r>
              <a:rPr lang="fr-FR" dirty="0">
                <a:solidFill>
                  <a:srgbClr val="FF0000"/>
                </a:solidFill>
              </a:rPr>
              <a:t>								</a:t>
            </a:r>
            <a:r>
              <a:rPr lang="fr-FR" dirty="0">
                <a:solidFill>
                  <a:srgbClr val="0070C0"/>
                </a:solidFill>
              </a:rPr>
              <a:t>    </a:t>
            </a:r>
            <a:r>
              <a:rPr lang="fr-FR" sz="2000" dirty="0">
                <a:solidFill>
                  <a:srgbClr val="0070C0"/>
                </a:solidFill>
              </a:rPr>
              <a:t>(nouveauté en 2024) </a:t>
            </a:r>
          </a:p>
        </p:txBody>
      </p:sp>
      <p:sp>
        <p:nvSpPr>
          <p:cNvPr id="4" name="Flèche vers le bas 3"/>
          <p:cNvSpPr/>
          <p:nvPr/>
        </p:nvSpPr>
        <p:spPr>
          <a:xfrm>
            <a:off x="5478162" y="27679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086890" y="4001294"/>
            <a:ext cx="8803531" cy="20017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FF0000"/>
                </a:solidFill>
              </a:rPr>
              <a:t>Voie Générale avec choix de spécialité </a:t>
            </a:r>
          </a:p>
          <a:p>
            <a:pPr algn="ctr"/>
            <a:r>
              <a:rPr lang="fr-FR" sz="3200" dirty="0">
                <a:solidFill>
                  <a:srgbClr val="FF0000"/>
                </a:solidFill>
              </a:rPr>
              <a:t> </a:t>
            </a:r>
          </a:p>
          <a:p>
            <a:pPr algn="ctr"/>
            <a:r>
              <a:rPr lang="fr-FR" sz="3200" dirty="0">
                <a:solidFill>
                  <a:srgbClr val="FF0000"/>
                </a:solidFill>
              </a:rPr>
              <a:t>Voie technologique STMG ou STI2D ou ST2S</a:t>
            </a:r>
          </a:p>
        </p:txBody>
      </p:sp>
    </p:spTree>
    <p:extLst>
      <p:ext uri="{BB962C8B-B14F-4D97-AF65-F5344CB8AC3E}">
        <p14:creationId xmlns:p14="http://schemas.microsoft.com/office/powerpoint/2010/main" val="305086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667108" y="357166"/>
            <a:ext cx="6173308" cy="523220"/>
          </a:xfrm>
          <a:prstGeom prst="rect">
            <a:avLst/>
          </a:prstGeom>
          <a:noFill/>
        </p:spPr>
        <p:txBody>
          <a:bodyPr wrap="square" rtlCol="0">
            <a:spAutoFit/>
          </a:bodyPr>
          <a:lstStyle/>
          <a:p>
            <a:pPr algn="ctr"/>
            <a:r>
              <a:rPr lang="fr-FR" sz="2800" b="1" dirty="0">
                <a:solidFill>
                  <a:srgbClr val="FF0000"/>
                </a:solidFill>
              </a:rPr>
              <a:t>L’option sciences de l’ingénieur</a:t>
            </a:r>
          </a:p>
        </p:txBody>
      </p:sp>
      <p:sp>
        <p:nvSpPr>
          <p:cNvPr id="5" name="ZoneTexte 4"/>
          <p:cNvSpPr txBox="1"/>
          <p:nvPr/>
        </p:nvSpPr>
        <p:spPr>
          <a:xfrm>
            <a:off x="1666844" y="1142985"/>
            <a:ext cx="8858312" cy="2031325"/>
          </a:xfrm>
          <a:prstGeom prst="rect">
            <a:avLst/>
          </a:prstGeom>
          <a:noFill/>
        </p:spPr>
        <p:txBody>
          <a:bodyPr wrap="square" rtlCol="0">
            <a:spAutoFit/>
          </a:bodyPr>
          <a:lstStyle/>
          <a:p>
            <a:r>
              <a:rPr lang="fr-FR" dirty="0"/>
              <a:t>Les activités permettant de relever un «défi» visent à:</a:t>
            </a:r>
          </a:p>
          <a:p>
            <a:r>
              <a:rPr lang="fr-FR" dirty="0"/>
              <a:t>	- appréhender la place de l’</a:t>
            </a:r>
            <a:r>
              <a:rPr lang="fr-FR" b="1" dirty="0"/>
              <a:t>expérimentation</a:t>
            </a:r>
            <a:r>
              <a:rPr lang="fr-FR" dirty="0"/>
              <a:t> pour valider un choix technologique ;</a:t>
            </a:r>
          </a:p>
          <a:p>
            <a:r>
              <a:rPr lang="fr-FR" dirty="0"/>
              <a:t>	- adopter une </a:t>
            </a:r>
            <a:r>
              <a:rPr lang="fr-FR" b="1" dirty="0"/>
              <a:t>démarche collective </a:t>
            </a:r>
            <a:r>
              <a:rPr lang="fr-FR" dirty="0"/>
              <a:t>de résolution de problème.</a:t>
            </a:r>
          </a:p>
          <a:p>
            <a:endParaRPr lang="fr-FR" dirty="0"/>
          </a:p>
          <a:p>
            <a:r>
              <a:rPr lang="fr-FR" dirty="0"/>
              <a:t>Le </a:t>
            </a:r>
            <a:r>
              <a:rPr lang="fr-FR" b="1" dirty="0"/>
              <a:t>travail en groupe </a:t>
            </a:r>
            <a:r>
              <a:rPr lang="fr-FR" dirty="0"/>
              <a:t>est très important. Au travers de différentes </a:t>
            </a:r>
            <a:r>
              <a:rPr lang="fr-FR" b="1" dirty="0"/>
              <a:t>expérimentations</a:t>
            </a:r>
            <a:r>
              <a:rPr lang="fr-FR" dirty="0"/>
              <a:t>, l’élève doit pouvoir justifier des choix technologiques. Il doit aussi </a:t>
            </a:r>
            <a:r>
              <a:rPr lang="fr-FR" b="1" dirty="0"/>
              <a:t>présenter et argumenter </a:t>
            </a:r>
            <a:r>
              <a:rPr lang="fr-FR" dirty="0"/>
              <a:t>ses résultats.</a:t>
            </a:r>
          </a:p>
        </p:txBody>
      </p:sp>
      <p:sp>
        <p:nvSpPr>
          <p:cNvPr id="11266" name="AutoShape 2" descr="Résultat de recherche d'images pour &quot;makebot&quot;"/>
          <p:cNvSpPr>
            <a:spLocks noChangeAspect="1" noChangeArrowheads="1"/>
          </p:cNvSpPr>
          <p:nvPr/>
        </p:nvSpPr>
        <p:spPr bwMode="auto">
          <a:xfrm>
            <a:off x="1679576" y="-2590800"/>
            <a:ext cx="5400675" cy="5400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68" name="AutoShape 4" descr="Résultat de recherche d'images pour &quot;makebot&quot;"/>
          <p:cNvSpPr>
            <a:spLocks noChangeAspect="1" noChangeArrowheads="1"/>
          </p:cNvSpPr>
          <p:nvPr/>
        </p:nvSpPr>
        <p:spPr bwMode="auto">
          <a:xfrm>
            <a:off x="1679576" y="-2590800"/>
            <a:ext cx="5400675" cy="5400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70" name="AutoShape 6" descr="Résultat de recherche d'images pour &quot;makebot&quot;"/>
          <p:cNvSpPr>
            <a:spLocks noChangeAspect="1" noChangeArrowheads="1"/>
          </p:cNvSpPr>
          <p:nvPr/>
        </p:nvSpPr>
        <p:spPr bwMode="auto">
          <a:xfrm>
            <a:off x="1679576" y="-2590800"/>
            <a:ext cx="5400675" cy="5400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72" name="AutoShape 8" descr="Résultat de recherche d'images pour &quot;makebot&quot;"/>
          <p:cNvSpPr>
            <a:spLocks noChangeAspect="1" noChangeArrowheads="1"/>
          </p:cNvSpPr>
          <p:nvPr/>
        </p:nvSpPr>
        <p:spPr bwMode="auto">
          <a:xfrm>
            <a:off x="1679576" y="-2590800"/>
            <a:ext cx="5400675" cy="5400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274" name="AutoShape 10" descr="Makeblock Mbot Mini Portable Verbesserte Version Mbot V1.1 Arduino Roboter DIY Car Kit, Pädagogisches Spielzeug Roboter Für Ki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275" name="Picture 11"/>
          <p:cNvPicPr>
            <a:picLocks noChangeAspect="1" noChangeArrowheads="1"/>
          </p:cNvPicPr>
          <p:nvPr/>
        </p:nvPicPr>
        <p:blipFill>
          <a:blip r:embed="rId2"/>
          <a:srcRect l="14286" t="42857" r="60268" b="20000"/>
          <a:stretch>
            <a:fillRect/>
          </a:stretch>
        </p:blipFill>
        <p:spPr bwMode="auto">
          <a:xfrm>
            <a:off x="4066886" y="4857760"/>
            <a:ext cx="1957676" cy="178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278" name="Picture 14"/>
          <p:cNvPicPr>
            <a:picLocks noChangeAspect="1" noChangeArrowheads="1"/>
          </p:cNvPicPr>
          <p:nvPr/>
        </p:nvPicPr>
        <p:blipFill>
          <a:blip r:embed="rId3"/>
          <a:srcRect l="15178" t="35714" r="50446" b="26428"/>
          <a:stretch>
            <a:fillRect/>
          </a:stretch>
        </p:blipFill>
        <p:spPr bwMode="auto">
          <a:xfrm>
            <a:off x="1780870" y="3682722"/>
            <a:ext cx="2286016" cy="1573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280" name="Picture 16"/>
          <p:cNvPicPr>
            <a:picLocks noChangeAspect="1" noChangeArrowheads="1"/>
          </p:cNvPicPr>
          <p:nvPr/>
        </p:nvPicPr>
        <p:blipFill>
          <a:blip r:embed="rId4"/>
          <a:srcRect l="18750" t="33571" r="48661" b="20000"/>
          <a:stretch>
            <a:fillRect/>
          </a:stretch>
        </p:blipFill>
        <p:spPr bwMode="auto">
          <a:xfrm>
            <a:off x="6238876" y="4643446"/>
            <a:ext cx="2290412" cy="20394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ZoneTexte 18"/>
          <p:cNvSpPr txBox="1"/>
          <p:nvPr/>
        </p:nvSpPr>
        <p:spPr>
          <a:xfrm>
            <a:off x="4667240" y="3357562"/>
            <a:ext cx="2357454" cy="369332"/>
          </a:xfrm>
          <a:prstGeom prst="rect">
            <a:avLst/>
          </a:prstGeom>
          <a:noFill/>
        </p:spPr>
        <p:txBody>
          <a:bodyPr wrap="square" rtlCol="0">
            <a:spAutoFit/>
          </a:bodyPr>
          <a:lstStyle/>
          <a:p>
            <a:pPr algn="ctr"/>
            <a:r>
              <a:rPr lang="fr-FR" b="1" dirty="0">
                <a:solidFill>
                  <a:srgbClr val="FF0000"/>
                </a:solidFill>
              </a:rPr>
              <a:t>1,5h par semaine</a:t>
            </a:r>
          </a:p>
        </p:txBody>
      </p:sp>
      <p:pic>
        <p:nvPicPr>
          <p:cNvPr id="1026" name="Picture 2"/>
          <p:cNvPicPr>
            <a:picLocks noChangeAspect="1" noChangeArrowheads="1"/>
          </p:cNvPicPr>
          <p:nvPr/>
        </p:nvPicPr>
        <p:blipFill>
          <a:blip r:embed="rId5"/>
          <a:srcRect l="24107" t="30714" r="59821" b="32857"/>
          <a:stretch>
            <a:fillRect/>
          </a:stretch>
        </p:blipFill>
        <p:spPr bwMode="auto">
          <a:xfrm>
            <a:off x="8743602" y="3662735"/>
            <a:ext cx="1643074" cy="2327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ZoneTexte 1">
            <a:extLst>
              <a:ext uri="{FF2B5EF4-FFF2-40B4-BE49-F238E27FC236}">
                <a16:creationId xmlns:a16="http://schemas.microsoft.com/office/drawing/2014/main" id="{DE215FBD-ABEC-D2C3-86D8-78CE3D4F30A0}"/>
              </a:ext>
            </a:extLst>
          </p:cNvPr>
          <p:cNvSpPr txBox="1">
            <a:spLocks noChangeArrowheads="1"/>
          </p:cNvSpPr>
          <p:nvPr/>
        </p:nvSpPr>
        <p:spPr bwMode="auto">
          <a:xfrm>
            <a:off x="7716869" y="2872209"/>
            <a:ext cx="2808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dirty="0">
                <a:solidFill>
                  <a:srgbClr val="FF0000"/>
                </a:solidFill>
                <a:latin typeface="Arial" panose="020B0604020202020204" pitchFamily="34" charset="0"/>
              </a:rPr>
              <a:t>Comment c’est fait ??</a:t>
            </a:r>
          </a:p>
          <a:p>
            <a:pPr eaLnBrk="1" hangingPunct="1">
              <a:spcBef>
                <a:spcPct val="0"/>
              </a:spcBef>
              <a:buFontTx/>
              <a:buNone/>
            </a:pPr>
            <a:r>
              <a:rPr lang="fr-FR" altLang="fr-FR" sz="1800" b="1" dirty="0">
                <a:solidFill>
                  <a:srgbClr val="FF0000"/>
                </a:solidFill>
                <a:latin typeface="Arial" panose="020B0604020202020204" pitchFamily="34" charset="0"/>
              </a:rPr>
              <a:t>Comment ça marche ??</a:t>
            </a:r>
          </a:p>
        </p:txBody>
      </p:sp>
    </p:spTree>
    <p:extLst>
      <p:ext uri="{BB962C8B-B14F-4D97-AF65-F5344CB8AC3E}">
        <p14:creationId xmlns:p14="http://schemas.microsoft.com/office/powerpoint/2010/main" val="341560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706564" y="142875"/>
            <a:ext cx="8961437" cy="1143000"/>
          </a:xfrm>
        </p:spPr>
        <p:txBody>
          <a:bodyPr/>
          <a:lstStyle/>
          <a:p>
            <a:r>
              <a:rPr lang="fr-FR" altLang="fr-FR" sz="2800" b="1">
                <a:solidFill>
                  <a:srgbClr val="FF0000"/>
                </a:solidFill>
              </a:rPr>
              <a:t>        Plateformes Sciences de l’Ingénieur à l’Albanais:</a:t>
            </a:r>
            <a:br>
              <a:rPr lang="fr-FR" altLang="fr-FR" sz="2800" b="1">
                <a:solidFill>
                  <a:srgbClr val="FF0000"/>
                </a:solidFill>
              </a:rPr>
            </a:br>
            <a:r>
              <a:rPr lang="fr-FR" altLang="fr-FR" sz="2800" b="1">
                <a:solidFill>
                  <a:srgbClr val="FF0000"/>
                </a:solidFill>
              </a:rPr>
              <a:t>des exemples de matériels innovants et pluri-techniques ….</a:t>
            </a:r>
          </a:p>
        </p:txBody>
      </p:sp>
      <p:pic>
        <p:nvPicPr>
          <p:cNvPr id="31747" name="Espace réservé du contenu 3" descr="IMG_122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68763" y="3262313"/>
            <a:ext cx="1987550" cy="1282700"/>
          </a:xfrm>
        </p:spPr>
      </p:pic>
      <p:grpSp>
        <p:nvGrpSpPr>
          <p:cNvPr id="31748" name="Groupe 16"/>
          <p:cNvGrpSpPr>
            <a:grpSpLocks/>
          </p:cNvGrpSpPr>
          <p:nvPr/>
        </p:nvGrpSpPr>
        <p:grpSpPr bwMode="auto">
          <a:xfrm>
            <a:off x="1863726" y="1349376"/>
            <a:ext cx="2638425" cy="1851025"/>
            <a:chOff x="378823" y="1597748"/>
            <a:chExt cx="2638698" cy="1851199"/>
          </a:xfrm>
        </p:grpSpPr>
        <p:pic>
          <p:nvPicPr>
            <p:cNvPr id="31772" name="Image 10" descr="SAM_07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59" y="1597748"/>
              <a:ext cx="2630162" cy="15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ZoneTexte 14"/>
            <p:cNvSpPr txBox="1">
              <a:spLocks noChangeArrowheads="1"/>
            </p:cNvSpPr>
            <p:nvPr/>
          </p:nvSpPr>
          <p:spPr bwMode="auto">
            <a:xfrm>
              <a:off x="378823" y="3187337"/>
              <a:ext cx="26256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latin typeface="Arial" panose="020B0604020202020204" pitchFamily="34" charset="0"/>
                </a:rPr>
                <a:t>Pompe A Chaleur CIAT – STI2D et SSI</a:t>
              </a:r>
            </a:p>
          </p:txBody>
        </p:sp>
      </p:grpSp>
      <p:grpSp>
        <p:nvGrpSpPr>
          <p:cNvPr id="31749" name="Groupe 17"/>
          <p:cNvGrpSpPr>
            <a:grpSpLocks/>
          </p:cNvGrpSpPr>
          <p:nvPr/>
        </p:nvGrpSpPr>
        <p:grpSpPr bwMode="auto">
          <a:xfrm>
            <a:off x="5399088" y="1319213"/>
            <a:ext cx="2108200" cy="1803400"/>
            <a:chOff x="4136572" y="1593670"/>
            <a:chExt cx="2107474" cy="1803025"/>
          </a:xfrm>
        </p:grpSpPr>
        <p:pic>
          <p:nvPicPr>
            <p:cNvPr id="31770" name="Image 4" descr="LaboSsi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0114" y="1593670"/>
              <a:ext cx="2055224" cy="154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ZoneTexte 15"/>
            <p:cNvSpPr txBox="1">
              <a:spLocks noChangeArrowheads="1"/>
            </p:cNvSpPr>
            <p:nvPr/>
          </p:nvSpPr>
          <p:spPr bwMode="auto">
            <a:xfrm>
              <a:off x="4136572" y="3135085"/>
              <a:ext cx="21074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latin typeface="Arial" panose="020B0604020202020204" pitchFamily="34" charset="0"/>
                </a:rPr>
                <a:t>Barrière péage –  SSI</a:t>
              </a:r>
            </a:p>
          </p:txBody>
        </p:sp>
      </p:grpSp>
      <p:grpSp>
        <p:nvGrpSpPr>
          <p:cNvPr id="31750" name="Groupe 24"/>
          <p:cNvGrpSpPr>
            <a:grpSpLocks/>
          </p:cNvGrpSpPr>
          <p:nvPr/>
        </p:nvGrpSpPr>
        <p:grpSpPr bwMode="auto">
          <a:xfrm>
            <a:off x="8526464" y="1333501"/>
            <a:ext cx="1189037" cy="1984375"/>
            <a:chOff x="6936377" y="1841861"/>
            <a:chExt cx="1188720" cy="1985369"/>
          </a:xfrm>
        </p:grpSpPr>
        <p:pic>
          <p:nvPicPr>
            <p:cNvPr id="31768" name="Image 11" descr="SAM_0752.JPG"/>
            <p:cNvPicPr>
              <a:picLocks noChangeAspect="1"/>
            </p:cNvPicPr>
            <p:nvPr/>
          </p:nvPicPr>
          <p:blipFill>
            <a:blip r:embed="rId5">
              <a:extLst>
                <a:ext uri="{28A0092B-C50C-407E-A947-70E740481C1C}">
                  <a14:useLocalDpi xmlns:a14="http://schemas.microsoft.com/office/drawing/2010/main" val="0"/>
                </a:ext>
              </a:extLst>
            </a:blip>
            <a:srcRect t="12547" r="6950" b="14449"/>
            <a:stretch>
              <a:fillRect/>
            </a:stretch>
          </p:blipFill>
          <p:spPr bwMode="auto">
            <a:xfrm>
              <a:off x="6940870" y="1841861"/>
              <a:ext cx="1133230" cy="15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ZoneTexte 18"/>
            <p:cNvSpPr txBox="1">
              <a:spLocks noChangeArrowheads="1"/>
            </p:cNvSpPr>
            <p:nvPr/>
          </p:nvSpPr>
          <p:spPr bwMode="auto">
            <a:xfrm>
              <a:off x="6936377" y="3396343"/>
              <a:ext cx="1188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latin typeface="Arial" panose="020B0604020202020204" pitchFamily="34" charset="0"/>
                </a:rPr>
                <a:t>Tuiles solaires Bisol – STI2D</a:t>
              </a:r>
            </a:p>
          </p:txBody>
        </p:sp>
      </p:grpSp>
      <p:grpSp>
        <p:nvGrpSpPr>
          <p:cNvPr id="31751" name="Groupe 25"/>
          <p:cNvGrpSpPr>
            <a:grpSpLocks/>
          </p:cNvGrpSpPr>
          <p:nvPr/>
        </p:nvGrpSpPr>
        <p:grpSpPr bwMode="auto">
          <a:xfrm>
            <a:off x="1719263" y="3957639"/>
            <a:ext cx="1828800" cy="2206625"/>
            <a:chOff x="387532" y="4114801"/>
            <a:chExt cx="1598020" cy="1975192"/>
          </a:xfrm>
        </p:grpSpPr>
        <p:pic>
          <p:nvPicPr>
            <p:cNvPr id="31766" name="Image 7" descr="imagesZR0F7HYL.jpg"/>
            <p:cNvPicPr>
              <a:picLocks noChangeAspect="1"/>
            </p:cNvPicPr>
            <p:nvPr/>
          </p:nvPicPr>
          <p:blipFill>
            <a:blip r:embed="rId6">
              <a:extLst>
                <a:ext uri="{28A0092B-C50C-407E-A947-70E740481C1C}">
                  <a14:useLocalDpi xmlns:a14="http://schemas.microsoft.com/office/drawing/2010/main" val="0"/>
                </a:ext>
              </a:extLst>
            </a:blip>
            <a:srcRect l="28157" t="9251" r="14032"/>
            <a:stretch>
              <a:fillRect/>
            </a:stretch>
          </p:blipFill>
          <p:spPr bwMode="auto">
            <a:xfrm>
              <a:off x="404947" y="4114801"/>
              <a:ext cx="1580605" cy="160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7" name="ZoneTexte 19"/>
            <p:cNvSpPr txBox="1">
              <a:spLocks noChangeArrowheads="1"/>
            </p:cNvSpPr>
            <p:nvPr/>
          </p:nvSpPr>
          <p:spPr bwMode="auto">
            <a:xfrm>
              <a:off x="387532" y="5704115"/>
              <a:ext cx="1575508" cy="38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100">
                  <a:latin typeface="Arial" panose="020B0604020202020204" pitchFamily="34" charset="0"/>
                </a:rPr>
                <a:t>Gyropode Ewee  </a:t>
              </a:r>
            </a:p>
            <a:p>
              <a:pPr algn="ctr" eaLnBrk="1" hangingPunct="1">
                <a:spcBef>
                  <a:spcPct val="0"/>
                </a:spcBef>
                <a:buFontTx/>
                <a:buNone/>
              </a:pPr>
              <a:r>
                <a:rPr lang="fr-FR" altLang="fr-FR" sz="1100">
                  <a:latin typeface="Arial" panose="020B0604020202020204" pitchFamily="34" charset="0"/>
                </a:rPr>
                <a:t>- SSI et STI2D -</a:t>
              </a:r>
            </a:p>
          </p:txBody>
        </p:sp>
      </p:grpSp>
      <p:sp>
        <p:nvSpPr>
          <p:cNvPr id="31752" name="ZoneTexte 20"/>
          <p:cNvSpPr txBox="1">
            <a:spLocks noChangeArrowheads="1"/>
          </p:cNvSpPr>
          <p:nvPr/>
        </p:nvSpPr>
        <p:spPr bwMode="auto">
          <a:xfrm>
            <a:off x="4032250" y="4551363"/>
            <a:ext cx="2025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latin typeface="Arial" panose="020B0604020202020204" pitchFamily="34" charset="0"/>
              </a:rPr>
              <a:t>Logiciels de CAO, de calculs et simulations – SSI et STI2D</a:t>
            </a:r>
          </a:p>
        </p:txBody>
      </p:sp>
      <p:grpSp>
        <p:nvGrpSpPr>
          <p:cNvPr id="31753" name="Groupe 28"/>
          <p:cNvGrpSpPr>
            <a:grpSpLocks/>
          </p:cNvGrpSpPr>
          <p:nvPr/>
        </p:nvGrpSpPr>
        <p:grpSpPr bwMode="auto">
          <a:xfrm>
            <a:off x="6605588" y="3252789"/>
            <a:ext cx="1397000" cy="2046287"/>
            <a:chOff x="2709621" y="4833256"/>
            <a:chExt cx="1471723" cy="2233472"/>
          </a:xfrm>
        </p:grpSpPr>
        <p:pic>
          <p:nvPicPr>
            <p:cNvPr id="31764" name="Image 12" descr="Imprim3dUprint0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57896" y="4833256"/>
              <a:ext cx="1332412" cy="17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ZoneTexte 21"/>
            <p:cNvSpPr txBox="1">
              <a:spLocks noChangeArrowheads="1"/>
            </p:cNvSpPr>
            <p:nvPr/>
          </p:nvSpPr>
          <p:spPr bwMode="auto">
            <a:xfrm>
              <a:off x="2709621" y="6596393"/>
              <a:ext cx="1471723" cy="47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100">
                  <a:latin typeface="Arial" panose="020B0604020202020204" pitchFamily="34" charset="0"/>
                </a:rPr>
                <a:t>Imprimante 3d HP  </a:t>
              </a:r>
            </a:p>
            <a:p>
              <a:pPr algn="ctr" eaLnBrk="1" hangingPunct="1">
                <a:spcBef>
                  <a:spcPct val="0"/>
                </a:spcBef>
                <a:buFontTx/>
                <a:buNone/>
              </a:pPr>
              <a:r>
                <a:rPr lang="fr-FR" altLang="fr-FR" sz="1100">
                  <a:latin typeface="Arial" panose="020B0604020202020204" pitchFamily="34" charset="0"/>
                </a:rPr>
                <a:t> - SSI et STI2D -</a:t>
              </a:r>
            </a:p>
          </p:txBody>
        </p:sp>
      </p:grpSp>
      <p:grpSp>
        <p:nvGrpSpPr>
          <p:cNvPr id="31754" name="Groupe 26"/>
          <p:cNvGrpSpPr>
            <a:grpSpLocks/>
          </p:cNvGrpSpPr>
          <p:nvPr/>
        </p:nvGrpSpPr>
        <p:grpSpPr bwMode="auto">
          <a:xfrm>
            <a:off x="8386763" y="3435350"/>
            <a:ext cx="1524000" cy="2343150"/>
            <a:chOff x="4889864" y="3944984"/>
            <a:chExt cx="1524000" cy="2342418"/>
          </a:xfrm>
        </p:grpSpPr>
        <p:pic>
          <p:nvPicPr>
            <p:cNvPr id="31762" name="Image 8" descr="P101016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00206" y="3944984"/>
              <a:ext cx="1487532" cy="190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ZoneTexte 22"/>
            <p:cNvSpPr txBox="1">
              <a:spLocks noChangeArrowheads="1"/>
            </p:cNvSpPr>
            <p:nvPr/>
          </p:nvSpPr>
          <p:spPr bwMode="auto">
            <a:xfrm>
              <a:off x="4889864" y="5856515"/>
              <a:ext cx="152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100">
                  <a:latin typeface="Arial" panose="020B0604020202020204" pitchFamily="34" charset="0"/>
                </a:rPr>
                <a:t>Eolienne </a:t>
              </a:r>
            </a:p>
            <a:p>
              <a:pPr algn="ctr" eaLnBrk="1" hangingPunct="1">
                <a:spcBef>
                  <a:spcPct val="0"/>
                </a:spcBef>
                <a:buFontTx/>
                <a:buNone/>
              </a:pPr>
              <a:r>
                <a:rPr lang="fr-FR" altLang="fr-FR" sz="1100">
                  <a:latin typeface="Arial" panose="020B0604020202020204" pitchFamily="34" charset="0"/>
                </a:rPr>
                <a:t>- SSI et STI2D -</a:t>
              </a:r>
            </a:p>
          </p:txBody>
        </p:sp>
      </p:grpSp>
      <p:grpSp>
        <p:nvGrpSpPr>
          <p:cNvPr id="31755" name="Groupe 27"/>
          <p:cNvGrpSpPr>
            <a:grpSpLocks/>
          </p:cNvGrpSpPr>
          <p:nvPr/>
        </p:nvGrpSpPr>
        <p:grpSpPr bwMode="auto">
          <a:xfrm>
            <a:off x="3657601" y="5051426"/>
            <a:ext cx="1946275" cy="1649413"/>
            <a:chOff x="6992982" y="4624251"/>
            <a:chExt cx="1947209" cy="1650088"/>
          </a:xfrm>
        </p:grpSpPr>
        <p:pic>
          <p:nvPicPr>
            <p:cNvPr id="31760" name="Image 9" descr="P1010195.JPG"/>
            <p:cNvPicPr>
              <a:picLocks noChangeAspect="1"/>
            </p:cNvPicPr>
            <p:nvPr/>
          </p:nvPicPr>
          <p:blipFill>
            <a:blip r:embed="rId9">
              <a:extLst>
                <a:ext uri="{28A0092B-C50C-407E-A947-70E740481C1C}">
                  <a14:useLocalDpi xmlns:a14="http://schemas.microsoft.com/office/drawing/2010/main" val="0"/>
                </a:ext>
              </a:extLst>
            </a:blip>
            <a:srcRect l="9782" t="24080" r="12457" b="10368"/>
            <a:stretch>
              <a:fillRect/>
            </a:stretch>
          </p:blipFill>
          <p:spPr bwMode="auto">
            <a:xfrm>
              <a:off x="6998093" y="4624251"/>
              <a:ext cx="1942098" cy="12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ZoneTexte 23"/>
            <p:cNvSpPr txBox="1">
              <a:spLocks noChangeArrowheads="1"/>
            </p:cNvSpPr>
            <p:nvPr/>
          </p:nvSpPr>
          <p:spPr bwMode="auto">
            <a:xfrm>
              <a:off x="6992982" y="5843452"/>
              <a:ext cx="19289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100">
                  <a:latin typeface="Arial" panose="020B0604020202020204" pitchFamily="34" charset="0"/>
                </a:rPr>
                <a:t>Appareils et cartes de de mesures– SSI et STI2D</a:t>
              </a:r>
            </a:p>
          </p:txBody>
        </p:sp>
      </p:grpSp>
      <p:pic>
        <p:nvPicPr>
          <p:cNvPr id="31756" name="Image 2" descr="Logo L'Albanai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2438" y="258206"/>
            <a:ext cx="12668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0"/>
          <p:cNvSpPr txBox="1">
            <a:spLocks noChangeArrowheads="1"/>
          </p:cNvSpPr>
          <p:nvPr/>
        </p:nvSpPr>
        <p:spPr bwMode="auto">
          <a:xfrm>
            <a:off x="5613400" y="5734050"/>
            <a:ext cx="4897438" cy="954088"/>
          </a:xfrm>
          <a:prstGeom prst="rect">
            <a:avLst/>
          </a:prstGeom>
          <a:noFill/>
          <a:ln w="9525">
            <a:noFill/>
            <a:miter lim="800000"/>
            <a:headEnd/>
            <a:tailEnd/>
          </a:ln>
        </p:spPr>
        <p:txBody>
          <a:bodyPr>
            <a:spAutoFit/>
          </a:bodyPr>
          <a:lstStyle/>
          <a:p>
            <a:pPr eaLnBrk="1" hangingPunct="1">
              <a:defRPr/>
            </a:pPr>
            <a:r>
              <a:rPr lang="fr-FR" sz="2800" b="1" dirty="0">
                <a:solidFill>
                  <a:srgbClr val="FF0000"/>
                </a:solidFill>
                <a:latin typeface="+mj-lt"/>
              </a:rPr>
              <a:t>…. et beaucoup d’autres acquis, ou en voie d’acquisition……..</a:t>
            </a:r>
          </a:p>
        </p:txBody>
      </p:sp>
      <p:sp>
        <p:nvSpPr>
          <p:cNvPr id="28" name="ZoneTexte 20"/>
          <p:cNvSpPr txBox="1">
            <a:spLocks noChangeArrowheads="1"/>
          </p:cNvSpPr>
          <p:nvPr/>
        </p:nvSpPr>
        <p:spPr bwMode="auto">
          <a:xfrm rot="20925199">
            <a:off x="2174876" y="3300414"/>
            <a:ext cx="1452563" cy="523875"/>
          </a:xfrm>
          <a:prstGeom prst="rect">
            <a:avLst/>
          </a:prstGeom>
          <a:noFill/>
          <a:ln w="9525">
            <a:noFill/>
            <a:miter lim="800000"/>
            <a:headEnd/>
            <a:tailEnd/>
          </a:ln>
        </p:spPr>
        <p:txBody>
          <a:bodyPr>
            <a:spAutoFit/>
          </a:bodyPr>
          <a:lstStyle/>
          <a:p>
            <a:pPr eaLnBrk="1" hangingPunct="1">
              <a:defRPr/>
            </a:pPr>
            <a:r>
              <a:rPr lang="fr-FR" sz="1400" b="1" dirty="0">
                <a:solidFill>
                  <a:srgbClr val="FF0000"/>
                </a:solidFill>
                <a:latin typeface="+mj-lt"/>
              </a:rPr>
              <a:t>Des projets  en équipes …</a:t>
            </a:r>
          </a:p>
        </p:txBody>
      </p:sp>
      <p:sp>
        <p:nvSpPr>
          <p:cNvPr id="29" name="ZoneTexte 20"/>
          <p:cNvSpPr txBox="1">
            <a:spLocks noChangeArrowheads="1"/>
          </p:cNvSpPr>
          <p:nvPr/>
        </p:nvSpPr>
        <p:spPr bwMode="auto">
          <a:xfrm rot="20925199">
            <a:off x="6824663" y="2835276"/>
            <a:ext cx="2082800" cy="523875"/>
          </a:xfrm>
          <a:prstGeom prst="rect">
            <a:avLst/>
          </a:prstGeom>
          <a:noFill/>
          <a:ln w="9525">
            <a:noFill/>
            <a:miter lim="800000"/>
            <a:headEnd/>
            <a:tailEnd/>
          </a:ln>
        </p:spPr>
        <p:txBody>
          <a:bodyPr>
            <a:spAutoFit/>
          </a:bodyPr>
          <a:lstStyle/>
          <a:p>
            <a:pPr eaLnBrk="1" hangingPunct="1">
              <a:defRPr/>
            </a:pPr>
            <a:r>
              <a:rPr lang="fr-FR" sz="1400" b="1" dirty="0">
                <a:solidFill>
                  <a:srgbClr val="FF0000"/>
                </a:solidFill>
                <a:latin typeface="+mj-lt"/>
              </a:rPr>
              <a:t>Systèmes  étudiés  =  systèmes  réels  …</a:t>
            </a:r>
          </a:p>
        </p:txBody>
      </p:sp>
    </p:spTree>
    <p:extLst>
      <p:ext uri="{BB962C8B-B14F-4D97-AF65-F5344CB8AC3E}">
        <p14:creationId xmlns:p14="http://schemas.microsoft.com/office/powerpoint/2010/main" val="35954457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4114</TotalTime>
  <Words>2213</Words>
  <Application>Microsoft Office PowerPoint</Application>
  <PresentationFormat>Grand écran</PresentationFormat>
  <Paragraphs>332</Paragraphs>
  <Slides>23</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23</vt:i4>
      </vt:variant>
    </vt:vector>
  </HeadingPairs>
  <TitlesOfParts>
    <vt:vector size="34" baseType="lpstr">
      <vt:lpstr>Arial</vt:lpstr>
      <vt:lpstr>Calibri</vt:lpstr>
      <vt:lpstr>Calibri Light</vt:lpstr>
      <vt:lpstr>Comic Sans MS</vt:lpstr>
      <vt:lpstr>Segoe UI Semilight</vt:lpstr>
      <vt:lpstr>StarSymbol</vt:lpstr>
      <vt:lpstr>Symbol</vt:lpstr>
      <vt:lpstr>Times New Roman</vt:lpstr>
      <vt:lpstr>Wingdings</vt:lpstr>
      <vt:lpstr>Thème Office</vt:lpstr>
      <vt:lpstr>1_Thème Office</vt:lpstr>
      <vt:lpstr>LGT Albanais-RUMILLY</vt:lpstr>
      <vt:lpstr>Présentation PowerPoint</vt:lpstr>
      <vt:lpstr>En seconde </vt:lpstr>
      <vt:lpstr>Classe à projet</vt:lpstr>
      <vt:lpstr>Présentation PowerPoint</vt:lpstr>
      <vt:lpstr>Présentation PowerPoint</vt:lpstr>
      <vt:lpstr>Deux  options ouvrant à des parcours diversifiés</vt:lpstr>
      <vt:lpstr>Présentation PowerPoint</vt:lpstr>
      <vt:lpstr>        Plateformes Sciences de l’Ingénieur à l’Albanais: des exemples de matériels innovants et pluri-techniques ….</vt:lpstr>
      <vt:lpstr>L’option Management et gestion </vt:lpstr>
      <vt:lpstr>Présentation PowerPoint</vt:lpstr>
      <vt:lpstr>Spécificités du LGT de l’Albanais deux spécialités SI et EPPCS</vt:lpstr>
      <vt:lpstr>La Filière Générale en 1ère  </vt:lpstr>
      <vt:lpstr>PRESENTATION DE L ENSEIGNEMENT DE SPECIALITE  </vt:lpstr>
      <vt:lpstr>Présentation PowerPoint</vt:lpstr>
      <vt:lpstr>Présentation PowerPoint</vt:lpstr>
      <vt:lpstr>L’enseignement de spécialité Éducation Physique, Pratiques et Culture Sportives (EPPCS)</vt:lpstr>
      <vt:lpstr>EPPCS</vt:lpstr>
      <vt:lpstr>EPPCS</vt:lpstr>
      <vt:lpstr>Présentation PowerPoint</vt:lpstr>
      <vt:lpstr>Présentation PowerPoint</vt:lpstr>
      <vt:lpstr>Présentation PowerPoint</vt:lpstr>
      <vt:lpstr>Pour en savoir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LGT Albanais</dc:title>
  <dc:creator>proviseur</dc:creator>
  <cp:lastModifiedBy>lycee albanais</cp:lastModifiedBy>
  <cp:revision>29</cp:revision>
  <dcterms:created xsi:type="dcterms:W3CDTF">2019-01-14T21:09:09Z</dcterms:created>
  <dcterms:modified xsi:type="dcterms:W3CDTF">2024-01-10T16:38:09Z</dcterms:modified>
</cp:coreProperties>
</file>